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403" r:id="rId2"/>
    <p:sldId id="438" r:id="rId3"/>
    <p:sldId id="382" r:id="rId4"/>
    <p:sldId id="439" r:id="rId5"/>
    <p:sldId id="440" r:id="rId6"/>
    <p:sldId id="381" r:id="rId7"/>
    <p:sldId id="442" r:id="rId8"/>
    <p:sldId id="385" r:id="rId9"/>
    <p:sldId id="404" r:id="rId10"/>
    <p:sldId id="446" r:id="rId11"/>
    <p:sldId id="452" r:id="rId12"/>
    <p:sldId id="449" r:id="rId13"/>
    <p:sldId id="448" r:id="rId14"/>
    <p:sldId id="409" r:id="rId15"/>
    <p:sldId id="411" r:id="rId16"/>
    <p:sldId id="415" r:id="rId17"/>
    <p:sldId id="412" r:id="rId18"/>
    <p:sldId id="413" r:id="rId19"/>
    <p:sldId id="453" r:id="rId20"/>
    <p:sldId id="417" r:id="rId21"/>
    <p:sldId id="418" r:id="rId22"/>
    <p:sldId id="454" r:id="rId23"/>
    <p:sldId id="416" r:id="rId24"/>
    <p:sldId id="420" r:id="rId25"/>
    <p:sldId id="434" r:id="rId26"/>
    <p:sldId id="426" r:id="rId27"/>
    <p:sldId id="427" r:id="rId28"/>
    <p:sldId id="428" r:id="rId29"/>
    <p:sldId id="436" r:id="rId30"/>
    <p:sldId id="430" r:id="rId31"/>
    <p:sldId id="431" r:id="rId32"/>
    <p:sldId id="437" r:id="rId33"/>
  </p:sldIdLst>
  <p:sldSz cx="9144000" cy="6858000" type="screen4x3"/>
  <p:notesSz cx="68580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000099"/>
    <a:srgbClr val="3333FF"/>
    <a:srgbClr val="D60093"/>
    <a:srgbClr val="CC0099"/>
    <a:srgbClr val="CC990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58" autoAdjust="0"/>
  </p:normalViewPr>
  <p:slideViewPr>
    <p:cSldViewPr>
      <p:cViewPr varScale="1">
        <p:scale>
          <a:sx n="52" d="100"/>
          <a:sy n="52" d="100"/>
        </p:scale>
        <p:origin x="-1272" y="-90"/>
      </p:cViewPr>
      <p:guideLst>
        <p:guide orient="horz" pos="2160"/>
        <p:guide pos="2832"/>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73D700-0D27-416E-9DCF-FCBBBACBC0CD}"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n-US"/>
        </a:p>
      </dgm:t>
    </dgm:pt>
    <dgm:pt modelId="{12A45988-8AC3-400F-AAD7-4EB0AE74B506}">
      <dgm:prSet phldrT="[Text]" custT="1"/>
      <dgm:spPr>
        <a:solidFill>
          <a:srgbClr val="0000FF"/>
        </a:solidFill>
      </dgm:spPr>
      <dgm:t>
        <a:bodyPr/>
        <a:lstStyle/>
        <a:p>
          <a:pPr rtl="0"/>
          <a:r>
            <a:rPr kumimoji="0" lang="en-US" sz="1500" b="1" i="0" u="none" strike="noStrike" cap="none" spc="0" normalizeH="0" noProof="0" dirty="0" smtClean="0">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
          </a:r>
          <a:br>
            <a:rPr kumimoji="0" lang="en-US" sz="1500" b="1" i="0" u="none" strike="noStrike" cap="none" spc="0" normalizeH="0" noProof="0" dirty="0" smtClean="0">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br>
          <a:endParaRPr lang="en-US" sz="1300" dirty="0">
            <a:solidFill>
              <a:schemeClr val="bg1"/>
            </a:solidFill>
            <a:latin typeface="Lucida Sans" pitchFamily="34" charset="0"/>
          </a:endParaRPr>
        </a:p>
      </dgm:t>
    </dgm:pt>
    <dgm:pt modelId="{DE0F0B5B-C725-4CDA-BE11-0F4FD1BC7782}" type="parTrans" cxnId="{6A842C43-14A8-43D5-98AD-6BAD902C2886}">
      <dgm:prSet/>
      <dgm:spPr/>
      <dgm:t>
        <a:bodyPr/>
        <a:lstStyle/>
        <a:p>
          <a:endParaRPr lang="en-US"/>
        </a:p>
      </dgm:t>
    </dgm:pt>
    <dgm:pt modelId="{102ECB48-CD83-4486-8C6F-15D06567D9A5}" type="sibTrans" cxnId="{6A842C43-14A8-43D5-98AD-6BAD902C2886}">
      <dgm:prSet/>
      <dgm:spPr/>
      <dgm:t>
        <a:bodyPr/>
        <a:lstStyle/>
        <a:p>
          <a:endParaRPr lang="en-US"/>
        </a:p>
      </dgm:t>
    </dgm:pt>
    <dgm:pt modelId="{F5BDB6F3-5DA8-4100-9A66-50DFE879F97B}">
      <dgm:prSet phldrT="[Text]" custT="1"/>
      <dgm:spPr>
        <a:solidFill>
          <a:srgbClr val="0000FF"/>
        </a:solidFill>
      </dgm:spPr>
      <dgm:t>
        <a:bodyPr/>
        <a:lstStyle/>
        <a:p>
          <a:r>
            <a:rPr kumimoji="0" lang="en-US" sz="1200" b="0" i="0" u="none" strike="noStrike" cap="none" spc="0" normalizeH="0" noProof="0" dirty="0" smtClean="0">
              <a:ln/>
              <a:solidFill>
                <a:schemeClr val="bg1"/>
              </a:solidFill>
              <a:effectLst/>
              <a:uLnTx/>
              <a:uFillTx/>
              <a:latin typeface="Lucida Sans" pitchFamily="34" charset="0"/>
              <a:ea typeface="+mn-ea"/>
              <a:cs typeface="+mn-cs"/>
            </a:rPr>
            <a:t>Partnership-Driven</a:t>
          </a:r>
          <a:endParaRPr lang="en-US" sz="1200" b="0" dirty="0">
            <a:solidFill>
              <a:schemeClr val="bg1"/>
            </a:solidFill>
            <a:latin typeface="Lucida Sans" pitchFamily="34" charset="0"/>
          </a:endParaRPr>
        </a:p>
      </dgm:t>
    </dgm:pt>
    <dgm:pt modelId="{133F0C2E-BF92-441D-BB03-5AA2E6160D79}" type="parTrans" cxnId="{CA4F608E-E3B8-423C-8003-757E5765DDFD}">
      <dgm:prSet/>
      <dgm:spPr>
        <a:solidFill>
          <a:srgbClr val="0000FF"/>
        </a:solidFill>
      </dgm:spPr>
      <dgm:t>
        <a:bodyPr/>
        <a:lstStyle/>
        <a:p>
          <a:endParaRPr lang="en-US" dirty="0">
            <a:latin typeface="Lucida Sans" pitchFamily="34" charset="0"/>
          </a:endParaRPr>
        </a:p>
      </dgm:t>
    </dgm:pt>
    <dgm:pt modelId="{AEA10516-DA1C-4EF6-A9D5-2C7C8F313084}" type="sibTrans" cxnId="{CA4F608E-E3B8-423C-8003-757E5765DDFD}">
      <dgm:prSet/>
      <dgm:spPr/>
      <dgm:t>
        <a:bodyPr/>
        <a:lstStyle/>
        <a:p>
          <a:endParaRPr lang="en-US"/>
        </a:p>
      </dgm:t>
    </dgm:pt>
    <dgm:pt modelId="{7C0C79E1-DBBD-4178-8092-EE44346834DB}">
      <dgm:prSet phldrT="[Text]" custT="1"/>
      <dgm:spPr>
        <a:solidFill>
          <a:srgbClr val="0000FF"/>
        </a:solidFill>
      </dgm:spPr>
      <dgm:t>
        <a:bodyPr/>
        <a:lstStyle/>
        <a:p>
          <a:r>
            <a:rPr kumimoji="0" lang="en-US" sz="1200" b="0" i="0" u="none" strike="noStrike" cap="none" spc="0" normalizeH="0" baseline="0" noProof="0" dirty="0" smtClean="0">
              <a:ln/>
              <a:solidFill>
                <a:schemeClr val="bg1"/>
              </a:solidFill>
              <a:effectLst/>
              <a:uLnTx/>
              <a:uFillTx/>
              <a:latin typeface="Lucida Sans" pitchFamily="34" charset="0"/>
              <a:ea typeface="+mn-ea"/>
              <a:cs typeface="+mn-cs"/>
            </a:rPr>
            <a:t>Teacher Quality,        Quantity   and Diversity</a:t>
          </a:r>
          <a:endParaRPr lang="en-US" sz="1200" dirty="0">
            <a:solidFill>
              <a:schemeClr val="bg1"/>
            </a:solidFill>
            <a:latin typeface="Lucida Sans" pitchFamily="34" charset="0"/>
          </a:endParaRPr>
        </a:p>
      </dgm:t>
    </dgm:pt>
    <dgm:pt modelId="{D5C3A5F2-0B54-425E-B50D-CB6EEA8FE513}" type="parTrans" cxnId="{D7EC4F86-180D-4A0E-8D83-B821B76669CA}">
      <dgm:prSet/>
      <dgm:spPr>
        <a:solidFill>
          <a:srgbClr val="0000FF"/>
        </a:solidFill>
      </dgm:spPr>
      <dgm:t>
        <a:bodyPr/>
        <a:lstStyle/>
        <a:p>
          <a:endParaRPr lang="en-US" dirty="0">
            <a:latin typeface="Lucida Sans" pitchFamily="34" charset="0"/>
          </a:endParaRPr>
        </a:p>
      </dgm:t>
    </dgm:pt>
    <dgm:pt modelId="{3234B767-81B8-4CDA-8667-93E104419734}" type="sibTrans" cxnId="{D7EC4F86-180D-4A0E-8D83-B821B76669CA}">
      <dgm:prSet/>
      <dgm:spPr/>
      <dgm:t>
        <a:bodyPr/>
        <a:lstStyle/>
        <a:p>
          <a:endParaRPr lang="en-US"/>
        </a:p>
      </dgm:t>
    </dgm:pt>
    <dgm:pt modelId="{D5969533-F8FB-4F8C-9DD4-4A1A7AD4D217}">
      <dgm:prSet phldrT="[Text]" custT="1"/>
      <dgm:spPr>
        <a:solidFill>
          <a:srgbClr val="0000FF"/>
        </a:solidFill>
      </dgm:spPr>
      <dgm:t>
        <a:bodyPr/>
        <a:lstStyle/>
        <a:p>
          <a:r>
            <a:rPr lang="en-US" sz="1200" dirty="0" smtClean="0">
              <a:solidFill>
                <a:schemeClr val="bg1"/>
              </a:solidFill>
              <a:latin typeface="Lucida Sans" pitchFamily="34" charset="0"/>
            </a:rPr>
            <a:t>Challenging Courses and Curricula</a:t>
          </a:r>
          <a:endParaRPr lang="en-US" sz="1200" dirty="0">
            <a:solidFill>
              <a:schemeClr val="bg1"/>
            </a:solidFill>
            <a:latin typeface="Lucida Sans" pitchFamily="34" charset="0"/>
          </a:endParaRPr>
        </a:p>
      </dgm:t>
    </dgm:pt>
    <dgm:pt modelId="{B855BF0B-4D45-4B46-AE47-95A247674237}" type="parTrans" cxnId="{555C157B-9348-4306-8F72-F945891F7A09}">
      <dgm:prSet/>
      <dgm:spPr>
        <a:solidFill>
          <a:srgbClr val="0000FF"/>
        </a:solidFill>
      </dgm:spPr>
      <dgm:t>
        <a:bodyPr/>
        <a:lstStyle/>
        <a:p>
          <a:endParaRPr lang="en-US" dirty="0">
            <a:latin typeface="Lucida Sans" pitchFamily="34" charset="0"/>
          </a:endParaRPr>
        </a:p>
      </dgm:t>
    </dgm:pt>
    <dgm:pt modelId="{8A695D1F-8244-4CAD-ADB4-100D6C61223E}" type="sibTrans" cxnId="{555C157B-9348-4306-8F72-F945891F7A09}">
      <dgm:prSet/>
      <dgm:spPr/>
      <dgm:t>
        <a:bodyPr/>
        <a:lstStyle/>
        <a:p>
          <a:endParaRPr lang="en-US"/>
        </a:p>
      </dgm:t>
    </dgm:pt>
    <dgm:pt modelId="{A3A649EE-39A3-4162-A145-101522414EDB}">
      <dgm:prSet phldrT="[Text]" custT="1"/>
      <dgm:spPr>
        <a:solidFill>
          <a:srgbClr val="0000FF"/>
        </a:solidFill>
      </dgm:spPr>
      <dgm:t>
        <a:bodyPr/>
        <a:lstStyle/>
        <a:p>
          <a:r>
            <a:rPr lang="en-US" sz="1200" dirty="0" smtClean="0">
              <a:solidFill>
                <a:schemeClr val="bg1"/>
              </a:solidFill>
              <a:latin typeface="Lucida Sans" pitchFamily="34" charset="0"/>
            </a:rPr>
            <a:t>Evidenced-Based Design and Outcomes</a:t>
          </a:r>
          <a:endParaRPr lang="en-US" sz="1200" dirty="0">
            <a:solidFill>
              <a:schemeClr val="bg1"/>
            </a:solidFill>
            <a:latin typeface="Lucida Sans" pitchFamily="34" charset="0"/>
          </a:endParaRPr>
        </a:p>
      </dgm:t>
    </dgm:pt>
    <dgm:pt modelId="{2F84F30C-2321-46DB-9173-0755C4FB467D}" type="parTrans" cxnId="{94A4349B-5FA9-43F0-95E4-65EB1A67C5D1}">
      <dgm:prSet/>
      <dgm:spPr>
        <a:solidFill>
          <a:srgbClr val="0000FF"/>
        </a:solidFill>
      </dgm:spPr>
      <dgm:t>
        <a:bodyPr/>
        <a:lstStyle/>
        <a:p>
          <a:endParaRPr lang="en-US" dirty="0">
            <a:latin typeface="Lucida Sans" pitchFamily="34" charset="0"/>
          </a:endParaRPr>
        </a:p>
      </dgm:t>
    </dgm:pt>
    <dgm:pt modelId="{046D71C9-5387-4A53-B178-212F067749B6}" type="sibTrans" cxnId="{94A4349B-5FA9-43F0-95E4-65EB1A67C5D1}">
      <dgm:prSet/>
      <dgm:spPr/>
      <dgm:t>
        <a:bodyPr/>
        <a:lstStyle/>
        <a:p>
          <a:endParaRPr lang="en-US"/>
        </a:p>
      </dgm:t>
    </dgm:pt>
    <dgm:pt modelId="{F01CB6EE-010C-437C-BC95-32ADE30AAB88}">
      <dgm:prSet custT="1"/>
      <dgm:spPr>
        <a:solidFill>
          <a:srgbClr val="0000FF"/>
        </a:solidFill>
      </dgm:spPr>
      <dgm:t>
        <a:bodyPr/>
        <a:lstStyle/>
        <a:p>
          <a:r>
            <a:rPr kumimoji="0" lang="en-US" sz="1200" b="0" i="0" u="none" strike="noStrike" cap="none" spc="0" normalizeH="0" baseline="0" noProof="0" dirty="0" smtClean="0">
              <a:ln/>
              <a:solidFill>
                <a:schemeClr val="bg1"/>
              </a:solidFill>
              <a:effectLst/>
              <a:uLnTx/>
              <a:uFillTx/>
              <a:latin typeface="Lucida Sans" pitchFamily="34" charset="0"/>
              <a:ea typeface="+mn-ea"/>
              <a:cs typeface="+mn-cs"/>
            </a:rPr>
            <a:t>Institutional Change and Sustainability</a:t>
          </a:r>
        </a:p>
      </dgm:t>
    </dgm:pt>
    <dgm:pt modelId="{6C74E9A9-E473-4738-BEA7-422B99C3540E}" type="parTrans" cxnId="{E7C166AC-E42A-48E4-ADD9-6FF8519138D6}">
      <dgm:prSet/>
      <dgm:spPr>
        <a:solidFill>
          <a:srgbClr val="0000FF"/>
        </a:solidFill>
      </dgm:spPr>
      <dgm:t>
        <a:bodyPr/>
        <a:lstStyle/>
        <a:p>
          <a:endParaRPr lang="en-US" dirty="0">
            <a:latin typeface="Lucida Sans" pitchFamily="34" charset="0"/>
          </a:endParaRPr>
        </a:p>
      </dgm:t>
    </dgm:pt>
    <dgm:pt modelId="{255F0935-75E2-4931-A2FD-1703A80BF1E6}" type="sibTrans" cxnId="{E7C166AC-E42A-48E4-ADD9-6FF8519138D6}">
      <dgm:prSet/>
      <dgm:spPr/>
      <dgm:t>
        <a:bodyPr/>
        <a:lstStyle/>
        <a:p>
          <a:endParaRPr lang="en-US"/>
        </a:p>
      </dgm:t>
    </dgm:pt>
    <dgm:pt modelId="{5D5756B7-EB45-4949-804C-A540348FD2A3}" type="pres">
      <dgm:prSet presAssocID="{7A73D700-0D27-416E-9DCF-FCBBBACBC0CD}" presName="cycle" presStyleCnt="0">
        <dgm:presLayoutVars>
          <dgm:chMax val="1"/>
          <dgm:dir/>
          <dgm:animLvl val="ctr"/>
          <dgm:resizeHandles val="exact"/>
        </dgm:presLayoutVars>
      </dgm:prSet>
      <dgm:spPr/>
      <dgm:t>
        <a:bodyPr/>
        <a:lstStyle/>
        <a:p>
          <a:endParaRPr lang="en-US"/>
        </a:p>
      </dgm:t>
    </dgm:pt>
    <dgm:pt modelId="{4B5ACCBB-82FA-4A3F-A480-FC46FA06CF59}" type="pres">
      <dgm:prSet presAssocID="{12A45988-8AC3-400F-AAD7-4EB0AE74B506}" presName="centerShape" presStyleLbl="node0" presStyleIdx="0" presStyleCnt="1" custScaleX="106531" custScaleY="103192"/>
      <dgm:spPr/>
      <dgm:t>
        <a:bodyPr/>
        <a:lstStyle/>
        <a:p>
          <a:endParaRPr lang="en-US"/>
        </a:p>
      </dgm:t>
    </dgm:pt>
    <dgm:pt modelId="{6478D4D3-E3FA-4778-8D46-D3516DDC3F44}" type="pres">
      <dgm:prSet presAssocID="{133F0C2E-BF92-441D-BB03-5AA2E6160D79}" presName="Name9" presStyleLbl="parChTrans1D2" presStyleIdx="0" presStyleCnt="5"/>
      <dgm:spPr/>
      <dgm:t>
        <a:bodyPr/>
        <a:lstStyle/>
        <a:p>
          <a:endParaRPr lang="en-US"/>
        </a:p>
      </dgm:t>
    </dgm:pt>
    <dgm:pt modelId="{AB85C4CB-BA4C-44BC-8857-80A32A6C7A0B}" type="pres">
      <dgm:prSet presAssocID="{133F0C2E-BF92-441D-BB03-5AA2E6160D79}" presName="connTx" presStyleLbl="parChTrans1D2" presStyleIdx="0" presStyleCnt="5"/>
      <dgm:spPr/>
      <dgm:t>
        <a:bodyPr/>
        <a:lstStyle/>
        <a:p>
          <a:endParaRPr lang="en-US"/>
        </a:p>
      </dgm:t>
    </dgm:pt>
    <dgm:pt modelId="{DE9807B6-13FE-45B6-9FA9-C169DA5C6B48}" type="pres">
      <dgm:prSet presAssocID="{F5BDB6F3-5DA8-4100-9A66-50DFE879F97B}" presName="node" presStyleLbl="node1" presStyleIdx="0" presStyleCnt="5" custScaleX="90909" custScaleY="90909">
        <dgm:presLayoutVars>
          <dgm:bulletEnabled val="1"/>
        </dgm:presLayoutVars>
      </dgm:prSet>
      <dgm:spPr/>
      <dgm:t>
        <a:bodyPr/>
        <a:lstStyle/>
        <a:p>
          <a:endParaRPr lang="en-US"/>
        </a:p>
      </dgm:t>
    </dgm:pt>
    <dgm:pt modelId="{E52EFFF2-FEE1-4FB0-8BDA-435FE1D65F40}" type="pres">
      <dgm:prSet presAssocID="{D5C3A5F2-0B54-425E-B50D-CB6EEA8FE513}" presName="Name9" presStyleLbl="parChTrans1D2" presStyleIdx="1" presStyleCnt="5"/>
      <dgm:spPr/>
      <dgm:t>
        <a:bodyPr/>
        <a:lstStyle/>
        <a:p>
          <a:endParaRPr lang="en-US"/>
        </a:p>
      </dgm:t>
    </dgm:pt>
    <dgm:pt modelId="{8814C77A-F873-427B-93A1-FBC13D4E071B}" type="pres">
      <dgm:prSet presAssocID="{D5C3A5F2-0B54-425E-B50D-CB6EEA8FE513}" presName="connTx" presStyleLbl="parChTrans1D2" presStyleIdx="1" presStyleCnt="5"/>
      <dgm:spPr/>
      <dgm:t>
        <a:bodyPr/>
        <a:lstStyle/>
        <a:p>
          <a:endParaRPr lang="en-US"/>
        </a:p>
      </dgm:t>
    </dgm:pt>
    <dgm:pt modelId="{FEA5C187-0BE0-49A5-A393-BC28819AF768}" type="pres">
      <dgm:prSet presAssocID="{7C0C79E1-DBBD-4178-8092-EE44346834DB}" presName="node" presStyleLbl="node1" presStyleIdx="1" presStyleCnt="5" custScaleX="93190" custScaleY="87859" custRadScaleRad="98881" custRadScaleInc="92">
        <dgm:presLayoutVars>
          <dgm:bulletEnabled val="1"/>
        </dgm:presLayoutVars>
      </dgm:prSet>
      <dgm:spPr/>
      <dgm:t>
        <a:bodyPr/>
        <a:lstStyle/>
        <a:p>
          <a:endParaRPr lang="en-US"/>
        </a:p>
      </dgm:t>
    </dgm:pt>
    <dgm:pt modelId="{EF91A237-307B-4158-B172-F31001365154}" type="pres">
      <dgm:prSet presAssocID="{B855BF0B-4D45-4B46-AE47-95A247674237}" presName="Name9" presStyleLbl="parChTrans1D2" presStyleIdx="2" presStyleCnt="5"/>
      <dgm:spPr/>
      <dgm:t>
        <a:bodyPr/>
        <a:lstStyle/>
        <a:p>
          <a:endParaRPr lang="en-US"/>
        </a:p>
      </dgm:t>
    </dgm:pt>
    <dgm:pt modelId="{C0ABAB09-8A47-4281-8145-643D62A37E6B}" type="pres">
      <dgm:prSet presAssocID="{B855BF0B-4D45-4B46-AE47-95A247674237}" presName="connTx" presStyleLbl="parChTrans1D2" presStyleIdx="2" presStyleCnt="5"/>
      <dgm:spPr/>
      <dgm:t>
        <a:bodyPr/>
        <a:lstStyle/>
        <a:p>
          <a:endParaRPr lang="en-US"/>
        </a:p>
      </dgm:t>
    </dgm:pt>
    <dgm:pt modelId="{E0890C66-EFEA-4474-B869-3A957BC91BE7}" type="pres">
      <dgm:prSet presAssocID="{D5969533-F8FB-4F8C-9DD4-4A1A7AD4D217}" presName="node" presStyleLbl="node1" presStyleIdx="2" presStyleCnt="5" custScaleX="89192" custScaleY="95420">
        <dgm:presLayoutVars>
          <dgm:bulletEnabled val="1"/>
        </dgm:presLayoutVars>
      </dgm:prSet>
      <dgm:spPr/>
      <dgm:t>
        <a:bodyPr/>
        <a:lstStyle/>
        <a:p>
          <a:endParaRPr lang="en-US"/>
        </a:p>
      </dgm:t>
    </dgm:pt>
    <dgm:pt modelId="{3709359F-4205-4BB2-AB8F-8E9988FC7299}" type="pres">
      <dgm:prSet presAssocID="{2F84F30C-2321-46DB-9173-0755C4FB467D}" presName="Name9" presStyleLbl="parChTrans1D2" presStyleIdx="3" presStyleCnt="5"/>
      <dgm:spPr/>
      <dgm:t>
        <a:bodyPr/>
        <a:lstStyle/>
        <a:p>
          <a:endParaRPr lang="en-US"/>
        </a:p>
      </dgm:t>
    </dgm:pt>
    <dgm:pt modelId="{DFCD6E27-62AC-442C-8AFB-282F37CFD4EA}" type="pres">
      <dgm:prSet presAssocID="{2F84F30C-2321-46DB-9173-0755C4FB467D}" presName="connTx" presStyleLbl="parChTrans1D2" presStyleIdx="3" presStyleCnt="5"/>
      <dgm:spPr/>
      <dgm:t>
        <a:bodyPr/>
        <a:lstStyle/>
        <a:p>
          <a:endParaRPr lang="en-US"/>
        </a:p>
      </dgm:t>
    </dgm:pt>
    <dgm:pt modelId="{4E828FEA-B627-44C9-8783-DEDFF24277B2}" type="pres">
      <dgm:prSet presAssocID="{A3A649EE-39A3-4162-A145-101522414EDB}" presName="node" presStyleLbl="node1" presStyleIdx="3" presStyleCnt="5" custScaleX="90909" custScaleY="90909">
        <dgm:presLayoutVars>
          <dgm:bulletEnabled val="1"/>
        </dgm:presLayoutVars>
      </dgm:prSet>
      <dgm:spPr/>
      <dgm:t>
        <a:bodyPr/>
        <a:lstStyle/>
        <a:p>
          <a:endParaRPr lang="en-US"/>
        </a:p>
      </dgm:t>
    </dgm:pt>
    <dgm:pt modelId="{04458FEF-FB83-491E-A4C3-DFC29C32EB03}" type="pres">
      <dgm:prSet presAssocID="{6C74E9A9-E473-4738-BEA7-422B99C3540E}" presName="Name9" presStyleLbl="parChTrans1D2" presStyleIdx="4" presStyleCnt="5"/>
      <dgm:spPr/>
      <dgm:t>
        <a:bodyPr/>
        <a:lstStyle/>
        <a:p>
          <a:endParaRPr lang="en-US"/>
        </a:p>
      </dgm:t>
    </dgm:pt>
    <dgm:pt modelId="{223E662B-F76B-4731-B455-90DA65F5AEC3}" type="pres">
      <dgm:prSet presAssocID="{6C74E9A9-E473-4738-BEA7-422B99C3540E}" presName="connTx" presStyleLbl="parChTrans1D2" presStyleIdx="4" presStyleCnt="5"/>
      <dgm:spPr/>
      <dgm:t>
        <a:bodyPr/>
        <a:lstStyle/>
        <a:p>
          <a:endParaRPr lang="en-US"/>
        </a:p>
      </dgm:t>
    </dgm:pt>
    <dgm:pt modelId="{F226DD67-B997-4B8B-AFC4-ECC437D45D44}" type="pres">
      <dgm:prSet presAssocID="{F01CB6EE-010C-437C-BC95-32ADE30AAB88}" presName="node" presStyleLbl="node1" presStyleIdx="4" presStyleCnt="5" custScaleX="93744" custScaleY="87859" custRadScaleRad="99923" custRadScaleInc="-630">
        <dgm:presLayoutVars>
          <dgm:bulletEnabled val="1"/>
        </dgm:presLayoutVars>
      </dgm:prSet>
      <dgm:spPr/>
      <dgm:t>
        <a:bodyPr/>
        <a:lstStyle/>
        <a:p>
          <a:endParaRPr lang="en-US"/>
        </a:p>
      </dgm:t>
    </dgm:pt>
  </dgm:ptLst>
  <dgm:cxnLst>
    <dgm:cxn modelId="{357FE570-2FD1-4242-AA6B-2342FF6AEC3E}" type="presOf" srcId="{7A73D700-0D27-416E-9DCF-FCBBBACBC0CD}" destId="{5D5756B7-EB45-4949-804C-A540348FD2A3}" srcOrd="0" destOrd="0" presId="urn:microsoft.com/office/officeart/2005/8/layout/radial1"/>
    <dgm:cxn modelId="{D7EC4F86-180D-4A0E-8D83-B821B76669CA}" srcId="{12A45988-8AC3-400F-AAD7-4EB0AE74B506}" destId="{7C0C79E1-DBBD-4178-8092-EE44346834DB}" srcOrd="1" destOrd="0" parTransId="{D5C3A5F2-0B54-425E-B50D-CB6EEA8FE513}" sibTransId="{3234B767-81B8-4CDA-8667-93E104419734}"/>
    <dgm:cxn modelId="{6CA64186-C5E6-451C-9F57-6A1CD60C76A7}" type="presOf" srcId="{2F84F30C-2321-46DB-9173-0755C4FB467D}" destId="{3709359F-4205-4BB2-AB8F-8E9988FC7299}" srcOrd="0" destOrd="0" presId="urn:microsoft.com/office/officeart/2005/8/layout/radial1"/>
    <dgm:cxn modelId="{6A10E484-2DE6-4A78-A165-DC7420A3AEA6}" type="presOf" srcId="{D5C3A5F2-0B54-425E-B50D-CB6EEA8FE513}" destId="{8814C77A-F873-427B-93A1-FBC13D4E071B}" srcOrd="1" destOrd="0" presId="urn:microsoft.com/office/officeart/2005/8/layout/radial1"/>
    <dgm:cxn modelId="{E0C2566D-8640-418B-A7F2-98A20535B2FA}" type="presOf" srcId="{B855BF0B-4D45-4B46-AE47-95A247674237}" destId="{EF91A237-307B-4158-B172-F31001365154}" srcOrd="0" destOrd="0" presId="urn:microsoft.com/office/officeart/2005/8/layout/radial1"/>
    <dgm:cxn modelId="{94A4349B-5FA9-43F0-95E4-65EB1A67C5D1}" srcId="{12A45988-8AC3-400F-AAD7-4EB0AE74B506}" destId="{A3A649EE-39A3-4162-A145-101522414EDB}" srcOrd="3" destOrd="0" parTransId="{2F84F30C-2321-46DB-9173-0755C4FB467D}" sibTransId="{046D71C9-5387-4A53-B178-212F067749B6}"/>
    <dgm:cxn modelId="{C526BE60-1591-4EF1-B28A-2CC177D17B72}" type="presOf" srcId="{F5BDB6F3-5DA8-4100-9A66-50DFE879F97B}" destId="{DE9807B6-13FE-45B6-9FA9-C169DA5C6B48}" srcOrd="0" destOrd="0" presId="urn:microsoft.com/office/officeart/2005/8/layout/radial1"/>
    <dgm:cxn modelId="{A41F890A-AC16-4AD1-B1FC-809ED966FCE8}" type="presOf" srcId="{6C74E9A9-E473-4738-BEA7-422B99C3540E}" destId="{04458FEF-FB83-491E-A4C3-DFC29C32EB03}" srcOrd="0" destOrd="0" presId="urn:microsoft.com/office/officeart/2005/8/layout/radial1"/>
    <dgm:cxn modelId="{9A2A228F-5670-41F3-9769-815CBBF62E0A}" type="presOf" srcId="{12A45988-8AC3-400F-AAD7-4EB0AE74B506}" destId="{4B5ACCBB-82FA-4A3F-A480-FC46FA06CF59}" srcOrd="0" destOrd="0" presId="urn:microsoft.com/office/officeart/2005/8/layout/radial1"/>
    <dgm:cxn modelId="{606DFC6A-1133-4FCA-9F6F-3AAB25A15007}" type="presOf" srcId="{6C74E9A9-E473-4738-BEA7-422B99C3540E}" destId="{223E662B-F76B-4731-B455-90DA65F5AEC3}" srcOrd="1" destOrd="0" presId="urn:microsoft.com/office/officeart/2005/8/layout/radial1"/>
    <dgm:cxn modelId="{CA4F608E-E3B8-423C-8003-757E5765DDFD}" srcId="{12A45988-8AC3-400F-AAD7-4EB0AE74B506}" destId="{F5BDB6F3-5DA8-4100-9A66-50DFE879F97B}" srcOrd="0" destOrd="0" parTransId="{133F0C2E-BF92-441D-BB03-5AA2E6160D79}" sibTransId="{AEA10516-DA1C-4EF6-A9D5-2C7C8F313084}"/>
    <dgm:cxn modelId="{9F25A21A-4999-4D24-B5C4-5A0FEFD65EAD}" type="presOf" srcId="{133F0C2E-BF92-441D-BB03-5AA2E6160D79}" destId="{6478D4D3-E3FA-4778-8D46-D3516DDC3F44}" srcOrd="0" destOrd="0" presId="urn:microsoft.com/office/officeart/2005/8/layout/radial1"/>
    <dgm:cxn modelId="{B00BD5F6-494D-4789-89F5-25F75DFD30FB}" type="presOf" srcId="{2F84F30C-2321-46DB-9173-0755C4FB467D}" destId="{DFCD6E27-62AC-442C-8AFB-282F37CFD4EA}" srcOrd="1" destOrd="0" presId="urn:microsoft.com/office/officeart/2005/8/layout/radial1"/>
    <dgm:cxn modelId="{D841C309-275C-4C1F-8F50-ED9BCC11F98B}" type="presOf" srcId="{133F0C2E-BF92-441D-BB03-5AA2E6160D79}" destId="{AB85C4CB-BA4C-44BC-8857-80A32A6C7A0B}" srcOrd="1" destOrd="0" presId="urn:microsoft.com/office/officeart/2005/8/layout/radial1"/>
    <dgm:cxn modelId="{6A842C43-14A8-43D5-98AD-6BAD902C2886}" srcId="{7A73D700-0D27-416E-9DCF-FCBBBACBC0CD}" destId="{12A45988-8AC3-400F-AAD7-4EB0AE74B506}" srcOrd="0" destOrd="0" parTransId="{DE0F0B5B-C725-4CDA-BE11-0F4FD1BC7782}" sibTransId="{102ECB48-CD83-4486-8C6F-15D06567D9A5}"/>
    <dgm:cxn modelId="{555C157B-9348-4306-8F72-F945891F7A09}" srcId="{12A45988-8AC3-400F-AAD7-4EB0AE74B506}" destId="{D5969533-F8FB-4F8C-9DD4-4A1A7AD4D217}" srcOrd="2" destOrd="0" parTransId="{B855BF0B-4D45-4B46-AE47-95A247674237}" sibTransId="{8A695D1F-8244-4CAD-ADB4-100D6C61223E}"/>
    <dgm:cxn modelId="{47DEC13F-640D-4E67-BB1C-9258AB67B59E}" type="presOf" srcId="{D5C3A5F2-0B54-425E-B50D-CB6EEA8FE513}" destId="{E52EFFF2-FEE1-4FB0-8BDA-435FE1D65F40}" srcOrd="0" destOrd="0" presId="urn:microsoft.com/office/officeart/2005/8/layout/radial1"/>
    <dgm:cxn modelId="{5C92F620-1782-4711-915E-D4FA36314C84}" type="presOf" srcId="{F01CB6EE-010C-437C-BC95-32ADE30AAB88}" destId="{F226DD67-B997-4B8B-AFC4-ECC437D45D44}" srcOrd="0" destOrd="0" presId="urn:microsoft.com/office/officeart/2005/8/layout/radial1"/>
    <dgm:cxn modelId="{6571B759-2579-4F4B-B94F-AF1F825DD745}" type="presOf" srcId="{7C0C79E1-DBBD-4178-8092-EE44346834DB}" destId="{FEA5C187-0BE0-49A5-A393-BC28819AF768}" srcOrd="0" destOrd="0" presId="urn:microsoft.com/office/officeart/2005/8/layout/radial1"/>
    <dgm:cxn modelId="{4E58500C-B78A-4289-A8BB-096BF7EB3239}" type="presOf" srcId="{D5969533-F8FB-4F8C-9DD4-4A1A7AD4D217}" destId="{E0890C66-EFEA-4474-B869-3A957BC91BE7}" srcOrd="0" destOrd="0" presId="urn:microsoft.com/office/officeart/2005/8/layout/radial1"/>
    <dgm:cxn modelId="{02DB59DA-EAE5-46DC-B42B-B347EE15D9B6}" type="presOf" srcId="{A3A649EE-39A3-4162-A145-101522414EDB}" destId="{4E828FEA-B627-44C9-8783-DEDFF24277B2}" srcOrd="0" destOrd="0" presId="urn:microsoft.com/office/officeart/2005/8/layout/radial1"/>
    <dgm:cxn modelId="{E7C166AC-E42A-48E4-ADD9-6FF8519138D6}" srcId="{12A45988-8AC3-400F-AAD7-4EB0AE74B506}" destId="{F01CB6EE-010C-437C-BC95-32ADE30AAB88}" srcOrd="4" destOrd="0" parTransId="{6C74E9A9-E473-4738-BEA7-422B99C3540E}" sibTransId="{255F0935-75E2-4931-A2FD-1703A80BF1E6}"/>
    <dgm:cxn modelId="{C869AB80-EDFD-465C-9251-1D6F2181DEC8}" type="presOf" srcId="{B855BF0B-4D45-4B46-AE47-95A247674237}" destId="{C0ABAB09-8A47-4281-8145-643D62A37E6B}" srcOrd="1" destOrd="0" presId="urn:microsoft.com/office/officeart/2005/8/layout/radial1"/>
    <dgm:cxn modelId="{E78B42CC-728E-41C4-A8D4-AB75750C56C5}" type="presParOf" srcId="{5D5756B7-EB45-4949-804C-A540348FD2A3}" destId="{4B5ACCBB-82FA-4A3F-A480-FC46FA06CF59}" srcOrd="0" destOrd="0" presId="urn:microsoft.com/office/officeart/2005/8/layout/radial1"/>
    <dgm:cxn modelId="{5214F84F-2A66-4C9A-9BC4-F4ABFAEB58FA}" type="presParOf" srcId="{5D5756B7-EB45-4949-804C-A540348FD2A3}" destId="{6478D4D3-E3FA-4778-8D46-D3516DDC3F44}" srcOrd="1" destOrd="0" presId="urn:microsoft.com/office/officeart/2005/8/layout/radial1"/>
    <dgm:cxn modelId="{C502EE60-A9B1-4270-B819-29FD18840309}" type="presParOf" srcId="{6478D4D3-E3FA-4778-8D46-D3516DDC3F44}" destId="{AB85C4CB-BA4C-44BC-8857-80A32A6C7A0B}" srcOrd="0" destOrd="0" presId="urn:microsoft.com/office/officeart/2005/8/layout/radial1"/>
    <dgm:cxn modelId="{E0AC7FB0-8B2C-4C96-BCD0-3B13289D04EE}" type="presParOf" srcId="{5D5756B7-EB45-4949-804C-A540348FD2A3}" destId="{DE9807B6-13FE-45B6-9FA9-C169DA5C6B48}" srcOrd="2" destOrd="0" presId="urn:microsoft.com/office/officeart/2005/8/layout/radial1"/>
    <dgm:cxn modelId="{C5E82576-2856-49FE-ACBA-84DE5B77E4D3}" type="presParOf" srcId="{5D5756B7-EB45-4949-804C-A540348FD2A3}" destId="{E52EFFF2-FEE1-4FB0-8BDA-435FE1D65F40}" srcOrd="3" destOrd="0" presId="urn:microsoft.com/office/officeart/2005/8/layout/radial1"/>
    <dgm:cxn modelId="{89A2A65F-6AC7-48C7-8408-72145E8635E9}" type="presParOf" srcId="{E52EFFF2-FEE1-4FB0-8BDA-435FE1D65F40}" destId="{8814C77A-F873-427B-93A1-FBC13D4E071B}" srcOrd="0" destOrd="0" presId="urn:microsoft.com/office/officeart/2005/8/layout/radial1"/>
    <dgm:cxn modelId="{414BE4C4-B85E-47EF-AFE5-1D0F6838E11D}" type="presParOf" srcId="{5D5756B7-EB45-4949-804C-A540348FD2A3}" destId="{FEA5C187-0BE0-49A5-A393-BC28819AF768}" srcOrd="4" destOrd="0" presId="urn:microsoft.com/office/officeart/2005/8/layout/radial1"/>
    <dgm:cxn modelId="{D667B740-2A87-41B1-A286-DD6458BA1002}" type="presParOf" srcId="{5D5756B7-EB45-4949-804C-A540348FD2A3}" destId="{EF91A237-307B-4158-B172-F31001365154}" srcOrd="5" destOrd="0" presId="urn:microsoft.com/office/officeart/2005/8/layout/radial1"/>
    <dgm:cxn modelId="{558F9F07-866F-4FF1-8DF0-D6CF1D8C3EC9}" type="presParOf" srcId="{EF91A237-307B-4158-B172-F31001365154}" destId="{C0ABAB09-8A47-4281-8145-643D62A37E6B}" srcOrd="0" destOrd="0" presId="urn:microsoft.com/office/officeart/2005/8/layout/radial1"/>
    <dgm:cxn modelId="{12F830B0-183A-41AF-9368-B5FEF69B52B4}" type="presParOf" srcId="{5D5756B7-EB45-4949-804C-A540348FD2A3}" destId="{E0890C66-EFEA-4474-B869-3A957BC91BE7}" srcOrd="6" destOrd="0" presId="urn:microsoft.com/office/officeart/2005/8/layout/radial1"/>
    <dgm:cxn modelId="{F4FA0726-C9A6-4C66-968A-1278B4AEA101}" type="presParOf" srcId="{5D5756B7-EB45-4949-804C-A540348FD2A3}" destId="{3709359F-4205-4BB2-AB8F-8E9988FC7299}" srcOrd="7" destOrd="0" presId="urn:microsoft.com/office/officeart/2005/8/layout/radial1"/>
    <dgm:cxn modelId="{96054E7B-BBC4-4D1D-A3C8-7E50D008C473}" type="presParOf" srcId="{3709359F-4205-4BB2-AB8F-8E9988FC7299}" destId="{DFCD6E27-62AC-442C-8AFB-282F37CFD4EA}" srcOrd="0" destOrd="0" presId="urn:microsoft.com/office/officeart/2005/8/layout/radial1"/>
    <dgm:cxn modelId="{12B8C436-A81A-4B18-925F-079586C1C6D5}" type="presParOf" srcId="{5D5756B7-EB45-4949-804C-A540348FD2A3}" destId="{4E828FEA-B627-44C9-8783-DEDFF24277B2}" srcOrd="8" destOrd="0" presId="urn:microsoft.com/office/officeart/2005/8/layout/radial1"/>
    <dgm:cxn modelId="{AEBA74CC-A39B-47AF-AB00-720B778FFA95}" type="presParOf" srcId="{5D5756B7-EB45-4949-804C-A540348FD2A3}" destId="{04458FEF-FB83-491E-A4C3-DFC29C32EB03}" srcOrd="9" destOrd="0" presId="urn:microsoft.com/office/officeart/2005/8/layout/radial1"/>
    <dgm:cxn modelId="{A21B8334-C064-40BE-BCBF-2A297A368CC1}" type="presParOf" srcId="{04458FEF-FB83-491E-A4C3-DFC29C32EB03}" destId="{223E662B-F76B-4731-B455-90DA65F5AEC3}" srcOrd="0" destOrd="0" presId="urn:microsoft.com/office/officeart/2005/8/layout/radial1"/>
    <dgm:cxn modelId="{C368D5EC-B8FD-4769-AA71-CF4A72E8AC25}" type="presParOf" srcId="{5D5756B7-EB45-4949-804C-A540348FD2A3}" destId="{F226DD67-B997-4B8B-AFC4-ECC437D45D44}" srcOrd="10"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5ACCBB-82FA-4A3F-A480-FC46FA06CF59}">
      <dsp:nvSpPr>
        <dsp:cNvPr id="0" name=""/>
        <dsp:cNvSpPr/>
      </dsp:nvSpPr>
      <dsp:spPr>
        <a:xfrm>
          <a:off x="3035995" y="2060388"/>
          <a:ext cx="1704840" cy="1651406"/>
        </a:xfrm>
        <a:prstGeom prst="ellipse">
          <a:avLst/>
        </a:prstGeom>
        <a:solidFill>
          <a:srgbClr val="0000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kumimoji="0" lang="en-US" sz="1500" b="1" i="0" u="none" strike="noStrike" kern="1200" cap="none" spc="0" normalizeH="0" noProof="0" dirty="0" smtClean="0">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
          </a:r>
          <a:br>
            <a:rPr kumimoji="0" lang="en-US" sz="1500" b="1" i="0" u="none" strike="noStrike" kern="1200" cap="none" spc="0" normalizeH="0" noProof="0" dirty="0" smtClean="0">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br>
          <a:endParaRPr lang="en-US" sz="1300" kern="1200" dirty="0">
            <a:solidFill>
              <a:schemeClr val="bg1"/>
            </a:solidFill>
            <a:latin typeface="Lucida Sans" pitchFamily="34" charset="0"/>
          </a:endParaRPr>
        </a:p>
      </dsp:txBody>
      <dsp:txXfrm>
        <a:off x="3035995" y="2060388"/>
        <a:ext cx="1704840" cy="1651406"/>
      </dsp:txXfrm>
    </dsp:sp>
    <dsp:sp modelId="{6478D4D3-E3FA-4778-8D46-D3516DDC3F44}">
      <dsp:nvSpPr>
        <dsp:cNvPr id="0" name=""/>
        <dsp:cNvSpPr/>
      </dsp:nvSpPr>
      <dsp:spPr>
        <a:xfrm rot="16200000">
          <a:off x="3622792" y="1776234"/>
          <a:ext cx="531247" cy="37061"/>
        </a:xfrm>
        <a:custGeom>
          <a:avLst/>
          <a:gdLst/>
          <a:ahLst/>
          <a:cxnLst/>
          <a:rect l="0" t="0" r="0" b="0"/>
          <a:pathLst>
            <a:path>
              <a:moveTo>
                <a:pt x="0" y="18530"/>
              </a:moveTo>
              <a:lnTo>
                <a:pt x="531247" y="1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Lucida Sans" pitchFamily="34" charset="0"/>
          </a:endParaRPr>
        </a:p>
      </dsp:txBody>
      <dsp:txXfrm rot="16200000">
        <a:off x="3875135" y="1781484"/>
        <a:ext cx="26562" cy="26562"/>
      </dsp:txXfrm>
    </dsp:sp>
    <dsp:sp modelId="{DE9807B6-13FE-45B6-9FA9-C169DA5C6B48}">
      <dsp:nvSpPr>
        <dsp:cNvPr id="0" name=""/>
        <dsp:cNvSpPr/>
      </dsp:nvSpPr>
      <dsp:spPr>
        <a:xfrm>
          <a:off x="3160997" y="74303"/>
          <a:ext cx="1454838" cy="1454838"/>
        </a:xfrm>
        <a:prstGeom prst="ellipse">
          <a:avLst/>
        </a:prstGeom>
        <a:solidFill>
          <a:srgbClr val="0000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kumimoji="0" lang="en-US" sz="1200" b="0" i="0" u="none" strike="noStrike" kern="1200" cap="none" spc="0" normalizeH="0" noProof="0" dirty="0" smtClean="0">
              <a:ln/>
              <a:solidFill>
                <a:schemeClr val="bg1"/>
              </a:solidFill>
              <a:effectLst/>
              <a:uLnTx/>
              <a:uFillTx/>
              <a:latin typeface="Lucida Sans" pitchFamily="34" charset="0"/>
              <a:ea typeface="+mn-ea"/>
              <a:cs typeface="+mn-cs"/>
            </a:rPr>
            <a:t>Partnership-Driven</a:t>
          </a:r>
          <a:endParaRPr lang="en-US" sz="1200" b="0" kern="1200" dirty="0">
            <a:solidFill>
              <a:schemeClr val="bg1"/>
            </a:solidFill>
            <a:latin typeface="Lucida Sans" pitchFamily="34" charset="0"/>
          </a:endParaRPr>
        </a:p>
      </dsp:txBody>
      <dsp:txXfrm>
        <a:off x="3160997" y="74303"/>
        <a:ext cx="1454838" cy="1454838"/>
      </dsp:txXfrm>
    </dsp:sp>
    <dsp:sp modelId="{E52EFFF2-FEE1-4FB0-8BDA-435FE1D65F40}">
      <dsp:nvSpPr>
        <dsp:cNvPr id="0" name=""/>
        <dsp:cNvSpPr/>
      </dsp:nvSpPr>
      <dsp:spPr>
        <a:xfrm rot="20521987">
          <a:off x="4685283" y="2532945"/>
          <a:ext cx="470004" cy="37061"/>
        </a:xfrm>
        <a:custGeom>
          <a:avLst/>
          <a:gdLst/>
          <a:ahLst/>
          <a:cxnLst/>
          <a:rect l="0" t="0" r="0" b="0"/>
          <a:pathLst>
            <a:path>
              <a:moveTo>
                <a:pt x="0" y="18530"/>
              </a:moveTo>
              <a:lnTo>
                <a:pt x="470004" y="1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Lucida Sans" pitchFamily="34" charset="0"/>
          </a:endParaRPr>
        </a:p>
      </dsp:txBody>
      <dsp:txXfrm rot="20521987">
        <a:off x="4908536" y="2539726"/>
        <a:ext cx="23500" cy="23500"/>
      </dsp:txXfrm>
    </dsp:sp>
    <dsp:sp modelId="{FEA5C187-0BE0-49A5-A393-BC28819AF768}">
      <dsp:nvSpPr>
        <dsp:cNvPr id="0" name=""/>
        <dsp:cNvSpPr/>
      </dsp:nvSpPr>
      <dsp:spPr>
        <a:xfrm>
          <a:off x="5103283" y="1547312"/>
          <a:ext cx="1491341" cy="1406028"/>
        </a:xfrm>
        <a:prstGeom prst="ellipse">
          <a:avLst/>
        </a:prstGeom>
        <a:solidFill>
          <a:srgbClr val="0000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kumimoji="0" lang="en-US" sz="1200" b="0" i="0" u="none" strike="noStrike" kern="1200" cap="none" spc="0" normalizeH="0" baseline="0" noProof="0" dirty="0" smtClean="0">
              <a:ln/>
              <a:solidFill>
                <a:schemeClr val="bg1"/>
              </a:solidFill>
              <a:effectLst/>
              <a:uLnTx/>
              <a:uFillTx/>
              <a:latin typeface="Lucida Sans" pitchFamily="34" charset="0"/>
              <a:ea typeface="+mn-ea"/>
              <a:cs typeface="+mn-cs"/>
            </a:rPr>
            <a:t>Teacher Quality,        Quantity   and Diversity</a:t>
          </a:r>
          <a:endParaRPr lang="en-US" sz="1200" kern="1200" dirty="0">
            <a:solidFill>
              <a:schemeClr val="bg1"/>
            </a:solidFill>
            <a:latin typeface="Lucida Sans" pitchFamily="34" charset="0"/>
          </a:endParaRPr>
        </a:p>
      </dsp:txBody>
      <dsp:txXfrm>
        <a:off x="5103283" y="1547312"/>
        <a:ext cx="1491341" cy="1406028"/>
      </dsp:txXfrm>
    </dsp:sp>
    <dsp:sp modelId="{EF91A237-307B-4158-B172-F31001365154}">
      <dsp:nvSpPr>
        <dsp:cNvPr id="0" name=""/>
        <dsp:cNvSpPr/>
      </dsp:nvSpPr>
      <dsp:spPr>
        <a:xfrm rot="3240000">
          <a:off x="4275011" y="3746913"/>
          <a:ext cx="504584" cy="37061"/>
        </a:xfrm>
        <a:custGeom>
          <a:avLst/>
          <a:gdLst/>
          <a:ahLst/>
          <a:cxnLst/>
          <a:rect l="0" t="0" r="0" b="0"/>
          <a:pathLst>
            <a:path>
              <a:moveTo>
                <a:pt x="0" y="18530"/>
              </a:moveTo>
              <a:lnTo>
                <a:pt x="504584" y="1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Lucida Sans" pitchFamily="34" charset="0"/>
          </a:endParaRPr>
        </a:p>
      </dsp:txBody>
      <dsp:txXfrm rot="3240000">
        <a:off x="4514689" y="3752830"/>
        <a:ext cx="25229" cy="25229"/>
      </dsp:txXfrm>
    </dsp:sp>
    <dsp:sp modelId="{E0890C66-EFEA-4474-B869-3A957BC91BE7}">
      <dsp:nvSpPr>
        <dsp:cNvPr id="0" name=""/>
        <dsp:cNvSpPr/>
      </dsp:nvSpPr>
      <dsp:spPr>
        <a:xfrm>
          <a:off x="4399897" y="3808867"/>
          <a:ext cx="1427360" cy="1527028"/>
        </a:xfrm>
        <a:prstGeom prst="ellipse">
          <a:avLst/>
        </a:prstGeom>
        <a:solidFill>
          <a:srgbClr val="0000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Lucida Sans" pitchFamily="34" charset="0"/>
            </a:rPr>
            <a:t>Challenging Courses and Curricula</a:t>
          </a:r>
          <a:endParaRPr lang="en-US" sz="1200" kern="1200" dirty="0">
            <a:solidFill>
              <a:schemeClr val="bg1"/>
            </a:solidFill>
            <a:latin typeface="Lucida Sans" pitchFamily="34" charset="0"/>
          </a:endParaRPr>
        </a:p>
      </dsp:txBody>
      <dsp:txXfrm>
        <a:off x="4399897" y="3808867"/>
        <a:ext cx="1427360" cy="1527028"/>
      </dsp:txXfrm>
    </dsp:sp>
    <dsp:sp modelId="{3709359F-4205-4BB2-AB8F-8E9988FC7299}">
      <dsp:nvSpPr>
        <dsp:cNvPr id="0" name=""/>
        <dsp:cNvSpPr/>
      </dsp:nvSpPr>
      <dsp:spPr>
        <a:xfrm rot="7560000">
          <a:off x="2983170" y="3754080"/>
          <a:ext cx="522302" cy="37061"/>
        </a:xfrm>
        <a:custGeom>
          <a:avLst/>
          <a:gdLst/>
          <a:ahLst/>
          <a:cxnLst/>
          <a:rect l="0" t="0" r="0" b="0"/>
          <a:pathLst>
            <a:path>
              <a:moveTo>
                <a:pt x="0" y="18530"/>
              </a:moveTo>
              <a:lnTo>
                <a:pt x="522302" y="1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Lucida Sans" pitchFamily="34" charset="0"/>
          </a:endParaRPr>
        </a:p>
      </dsp:txBody>
      <dsp:txXfrm rot="7560000">
        <a:off x="3231264" y="3759554"/>
        <a:ext cx="26115" cy="26115"/>
      </dsp:txXfrm>
    </dsp:sp>
    <dsp:sp modelId="{4E828FEA-B627-44C9-8783-DEDFF24277B2}">
      <dsp:nvSpPr>
        <dsp:cNvPr id="0" name=""/>
        <dsp:cNvSpPr/>
      </dsp:nvSpPr>
      <dsp:spPr>
        <a:xfrm>
          <a:off x="1935835" y="3844962"/>
          <a:ext cx="1454838" cy="1454838"/>
        </a:xfrm>
        <a:prstGeom prst="ellipse">
          <a:avLst/>
        </a:prstGeom>
        <a:solidFill>
          <a:srgbClr val="0000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latin typeface="Lucida Sans" pitchFamily="34" charset="0"/>
            </a:rPr>
            <a:t>Evidenced-Based Design and Outcomes</a:t>
          </a:r>
          <a:endParaRPr lang="en-US" sz="1200" kern="1200" dirty="0">
            <a:solidFill>
              <a:schemeClr val="bg1"/>
            </a:solidFill>
            <a:latin typeface="Lucida Sans" pitchFamily="34" charset="0"/>
          </a:endParaRPr>
        </a:p>
      </dsp:txBody>
      <dsp:txXfrm>
        <a:off x="1935835" y="3844962"/>
        <a:ext cx="1454838" cy="1454838"/>
      </dsp:txXfrm>
    </dsp:sp>
    <dsp:sp modelId="{04458FEF-FB83-491E-A4C3-DFC29C32EB03}">
      <dsp:nvSpPr>
        <dsp:cNvPr id="0" name=""/>
        <dsp:cNvSpPr/>
      </dsp:nvSpPr>
      <dsp:spPr>
        <a:xfrm rot="11866392">
          <a:off x="2603160" y="2533728"/>
          <a:ext cx="487631" cy="37061"/>
        </a:xfrm>
        <a:custGeom>
          <a:avLst/>
          <a:gdLst/>
          <a:ahLst/>
          <a:cxnLst/>
          <a:rect l="0" t="0" r="0" b="0"/>
          <a:pathLst>
            <a:path>
              <a:moveTo>
                <a:pt x="0" y="18530"/>
              </a:moveTo>
              <a:lnTo>
                <a:pt x="487631" y="18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latin typeface="Lucida Sans" pitchFamily="34" charset="0"/>
          </a:endParaRPr>
        </a:p>
      </dsp:txBody>
      <dsp:txXfrm rot="11866392">
        <a:off x="2834785" y="2540068"/>
        <a:ext cx="24381" cy="24381"/>
      </dsp:txXfrm>
    </dsp:sp>
    <dsp:sp modelId="{F226DD67-B997-4B8B-AFC4-ECC437D45D44}">
      <dsp:nvSpPr>
        <dsp:cNvPr id="0" name=""/>
        <dsp:cNvSpPr/>
      </dsp:nvSpPr>
      <dsp:spPr>
        <a:xfrm>
          <a:off x="1154953" y="1547313"/>
          <a:ext cx="1500207" cy="1406028"/>
        </a:xfrm>
        <a:prstGeom prst="ellipse">
          <a:avLst/>
        </a:prstGeom>
        <a:solidFill>
          <a:srgbClr val="0000FF"/>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kumimoji="0" lang="en-US" sz="1200" b="0" i="0" u="none" strike="noStrike" kern="1200" cap="none" spc="0" normalizeH="0" baseline="0" noProof="0" dirty="0" smtClean="0">
              <a:ln/>
              <a:solidFill>
                <a:schemeClr val="bg1"/>
              </a:solidFill>
              <a:effectLst/>
              <a:uLnTx/>
              <a:uFillTx/>
              <a:latin typeface="Lucida Sans" pitchFamily="34" charset="0"/>
              <a:ea typeface="+mn-ea"/>
              <a:cs typeface="+mn-cs"/>
            </a:rPr>
            <a:t>Institutional Change and Sustainability</a:t>
          </a:r>
        </a:p>
      </dsp:txBody>
      <dsp:txXfrm>
        <a:off x="1154953" y="1547313"/>
        <a:ext cx="1500207" cy="140602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2844" tIns="46422" rIns="92844" bIns="46422" numCol="1" anchor="t" anchorCtr="0" compatLnSpc="1">
            <a:prstTxWarp prst="textNoShape">
              <a:avLst/>
            </a:prstTxWarp>
          </a:bodyPr>
          <a:lstStyle>
            <a:lvl1pPr defTabSz="928688">
              <a:defRPr sz="1200"/>
            </a:lvl1pPr>
          </a:lstStyle>
          <a:p>
            <a:pPr>
              <a:defRPr/>
            </a:pPr>
            <a:endParaRPr lang="en-US" dirty="0"/>
          </a:p>
        </p:txBody>
      </p:sp>
      <p:sp>
        <p:nvSpPr>
          <p:cNvPr id="62467" name="Rectangle 3"/>
          <p:cNvSpPr>
            <a:spLocks noGrp="1" noChangeArrowheads="1"/>
          </p:cNvSpPr>
          <p:nvPr>
            <p:ph type="dt" sz="quarter" idx="1"/>
          </p:nvPr>
        </p:nvSpPr>
        <p:spPr bwMode="auto">
          <a:xfrm>
            <a:off x="3885580" y="0"/>
            <a:ext cx="2972421" cy="465138"/>
          </a:xfrm>
          <a:prstGeom prst="rect">
            <a:avLst/>
          </a:prstGeom>
          <a:noFill/>
          <a:ln w="9525">
            <a:noFill/>
            <a:miter lim="800000"/>
            <a:headEnd/>
            <a:tailEnd/>
          </a:ln>
          <a:effectLst/>
        </p:spPr>
        <p:txBody>
          <a:bodyPr vert="horz" wrap="square" lIns="92844" tIns="46422" rIns="92844" bIns="46422" numCol="1" anchor="t" anchorCtr="0" compatLnSpc="1">
            <a:prstTxWarp prst="textNoShape">
              <a:avLst/>
            </a:prstTxWarp>
          </a:bodyPr>
          <a:lstStyle>
            <a:lvl1pPr algn="r" defTabSz="928688">
              <a:defRPr sz="1200"/>
            </a:lvl1pPr>
          </a:lstStyle>
          <a:p>
            <a:pPr>
              <a:defRPr/>
            </a:pPr>
            <a:endParaRPr lang="en-US" dirty="0"/>
          </a:p>
        </p:txBody>
      </p:sp>
      <p:sp>
        <p:nvSpPr>
          <p:cNvPr id="62468" name="Rectangle 4"/>
          <p:cNvSpPr>
            <a:spLocks noGrp="1" noChangeArrowheads="1"/>
          </p:cNvSpPr>
          <p:nvPr>
            <p:ph type="ftr" sz="quarter" idx="2"/>
          </p:nvPr>
        </p:nvSpPr>
        <p:spPr bwMode="auto">
          <a:xfrm>
            <a:off x="2" y="8831266"/>
            <a:ext cx="2972421" cy="465137"/>
          </a:xfrm>
          <a:prstGeom prst="rect">
            <a:avLst/>
          </a:prstGeom>
          <a:noFill/>
          <a:ln w="9525">
            <a:noFill/>
            <a:miter lim="800000"/>
            <a:headEnd/>
            <a:tailEnd/>
          </a:ln>
          <a:effectLst/>
        </p:spPr>
        <p:txBody>
          <a:bodyPr vert="horz" wrap="square" lIns="92844" tIns="46422" rIns="92844" bIns="46422" numCol="1" anchor="b" anchorCtr="0" compatLnSpc="1">
            <a:prstTxWarp prst="textNoShape">
              <a:avLst/>
            </a:prstTxWarp>
          </a:bodyPr>
          <a:lstStyle>
            <a:lvl1pPr defTabSz="928688">
              <a:defRPr sz="1200"/>
            </a:lvl1pPr>
          </a:lstStyle>
          <a:p>
            <a:pPr>
              <a:defRPr/>
            </a:pPr>
            <a:endParaRPr lang="en-US" dirty="0"/>
          </a:p>
        </p:txBody>
      </p:sp>
      <p:sp>
        <p:nvSpPr>
          <p:cNvPr id="62469" name="Rectangle 5"/>
          <p:cNvSpPr>
            <a:spLocks noGrp="1" noChangeArrowheads="1"/>
          </p:cNvSpPr>
          <p:nvPr>
            <p:ph type="sldNum" sz="quarter" idx="3"/>
          </p:nvPr>
        </p:nvSpPr>
        <p:spPr bwMode="auto">
          <a:xfrm>
            <a:off x="3885580" y="8831266"/>
            <a:ext cx="2972421" cy="465137"/>
          </a:xfrm>
          <a:prstGeom prst="rect">
            <a:avLst/>
          </a:prstGeom>
          <a:noFill/>
          <a:ln w="9525">
            <a:noFill/>
            <a:miter lim="800000"/>
            <a:headEnd/>
            <a:tailEnd/>
          </a:ln>
          <a:effectLst/>
        </p:spPr>
        <p:txBody>
          <a:bodyPr vert="horz" wrap="square" lIns="92844" tIns="46422" rIns="92844" bIns="46422" numCol="1" anchor="b" anchorCtr="0" compatLnSpc="1">
            <a:prstTxWarp prst="textNoShape">
              <a:avLst/>
            </a:prstTxWarp>
          </a:bodyPr>
          <a:lstStyle>
            <a:lvl1pPr algn="r" defTabSz="928688">
              <a:defRPr sz="1200"/>
            </a:lvl1pPr>
          </a:lstStyle>
          <a:p>
            <a:pPr>
              <a:defRPr/>
            </a:pPr>
            <a:fld id="{5C4EF41B-EA41-45BF-A94D-FCA4466DA72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72421" cy="465138"/>
          </a:xfrm>
          <a:prstGeom prst="rect">
            <a:avLst/>
          </a:prstGeom>
          <a:noFill/>
          <a:ln w="9525">
            <a:noFill/>
            <a:miter lim="800000"/>
            <a:headEnd/>
            <a:tailEnd/>
          </a:ln>
          <a:effectLst/>
        </p:spPr>
        <p:txBody>
          <a:bodyPr vert="horz" wrap="square" lIns="92844" tIns="46422" rIns="92844" bIns="46422" numCol="1" anchor="t" anchorCtr="0" compatLnSpc="1">
            <a:prstTxWarp prst="textNoShape">
              <a:avLst/>
            </a:prstTxWarp>
          </a:bodyPr>
          <a:lstStyle>
            <a:lvl1pPr defTabSz="928688">
              <a:defRPr sz="1200" b="0"/>
            </a:lvl1pPr>
          </a:lstStyle>
          <a:p>
            <a:pPr>
              <a:defRPr/>
            </a:pPr>
            <a:endParaRPr lang="en-US" dirty="0"/>
          </a:p>
        </p:txBody>
      </p:sp>
      <p:sp>
        <p:nvSpPr>
          <p:cNvPr id="4099" name="Rectangle 3"/>
          <p:cNvSpPr>
            <a:spLocks noGrp="1" noChangeArrowheads="1"/>
          </p:cNvSpPr>
          <p:nvPr>
            <p:ph type="dt" idx="1"/>
          </p:nvPr>
        </p:nvSpPr>
        <p:spPr bwMode="auto">
          <a:xfrm>
            <a:off x="3885580" y="0"/>
            <a:ext cx="2972421" cy="465138"/>
          </a:xfrm>
          <a:prstGeom prst="rect">
            <a:avLst/>
          </a:prstGeom>
          <a:noFill/>
          <a:ln w="9525">
            <a:noFill/>
            <a:miter lim="800000"/>
            <a:headEnd/>
            <a:tailEnd/>
          </a:ln>
          <a:effectLst/>
        </p:spPr>
        <p:txBody>
          <a:bodyPr vert="horz" wrap="square" lIns="92844" tIns="46422" rIns="92844" bIns="46422" numCol="1" anchor="t" anchorCtr="0" compatLnSpc="1">
            <a:prstTxWarp prst="textNoShape">
              <a:avLst/>
            </a:prstTxWarp>
          </a:bodyPr>
          <a:lstStyle>
            <a:lvl1pPr algn="r" defTabSz="928688">
              <a:defRPr sz="1200" b="0"/>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04900" y="696913"/>
            <a:ext cx="4649788" cy="34877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712" y="4416428"/>
            <a:ext cx="5028579" cy="4183063"/>
          </a:xfrm>
          <a:prstGeom prst="rect">
            <a:avLst/>
          </a:prstGeom>
          <a:noFill/>
          <a:ln w="9525">
            <a:noFill/>
            <a:miter lim="800000"/>
            <a:headEnd/>
            <a:tailEnd/>
          </a:ln>
          <a:effectLst/>
        </p:spPr>
        <p:txBody>
          <a:bodyPr vert="horz" wrap="square" lIns="92844" tIns="46422" rIns="92844" bIns="464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8831266"/>
            <a:ext cx="2972421" cy="465137"/>
          </a:xfrm>
          <a:prstGeom prst="rect">
            <a:avLst/>
          </a:prstGeom>
          <a:noFill/>
          <a:ln w="9525">
            <a:noFill/>
            <a:miter lim="800000"/>
            <a:headEnd/>
            <a:tailEnd/>
          </a:ln>
          <a:effectLst/>
        </p:spPr>
        <p:txBody>
          <a:bodyPr vert="horz" wrap="square" lIns="92844" tIns="46422" rIns="92844" bIns="46422" numCol="1" anchor="b" anchorCtr="0" compatLnSpc="1">
            <a:prstTxWarp prst="textNoShape">
              <a:avLst/>
            </a:prstTxWarp>
          </a:bodyPr>
          <a:lstStyle>
            <a:lvl1pPr defTabSz="928688">
              <a:defRPr sz="1200" b="0"/>
            </a:lvl1pPr>
          </a:lstStyle>
          <a:p>
            <a:pPr>
              <a:defRPr/>
            </a:pPr>
            <a:endParaRPr lang="en-US" dirty="0"/>
          </a:p>
        </p:txBody>
      </p:sp>
      <p:sp>
        <p:nvSpPr>
          <p:cNvPr id="4103" name="Rectangle 7"/>
          <p:cNvSpPr>
            <a:spLocks noGrp="1" noChangeArrowheads="1"/>
          </p:cNvSpPr>
          <p:nvPr>
            <p:ph type="sldNum" sz="quarter" idx="5"/>
          </p:nvPr>
        </p:nvSpPr>
        <p:spPr bwMode="auto">
          <a:xfrm>
            <a:off x="3885580" y="8831266"/>
            <a:ext cx="2972421" cy="465137"/>
          </a:xfrm>
          <a:prstGeom prst="rect">
            <a:avLst/>
          </a:prstGeom>
          <a:noFill/>
          <a:ln w="9525">
            <a:noFill/>
            <a:miter lim="800000"/>
            <a:headEnd/>
            <a:tailEnd/>
          </a:ln>
          <a:effectLst/>
        </p:spPr>
        <p:txBody>
          <a:bodyPr vert="horz" wrap="square" lIns="92844" tIns="46422" rIns="92844" bIns="46422" numCol="1" anchor="b" anchorCtr="0" compatLnSpc="1">
            <a:prstTxWarp prst="textNoShape">
              <a:avLst/>
            </a:prstTxWarp>
          </a:bodyPr>
          <a:lstStyle>
            <a:lvl1pPr algn="r" defTabSz="928688">
              <a:defRPr sz="1200" b="0"/>
            </a:lvl1pPr>
          </a:lstStyle>
          <a:p>
            <a:pPr>
              <a:defRPr/>
            </a:pPr>
            <a:fld id="{CD1793AC-EA2D-41D8-B4AA-20F70D01A7C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52086964-E4F0-4D7F-BC4A-605CF2ECE146}" type="slidenum">
              <a:rPr lang="en-US" smtClean="0"/>
              <a:pPr/>
              <a:t>1</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B581E-8AA4-425D-9F2B-347A05DCC973}"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47AF8-21AE-4B63-B66D-4A5F9D888B8D}"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90196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p:spPr>
        <p:txBody>
          <a:bodyPr/>
          <a:lstStyle/>
          <a:p>
            <a:endParaRPr lang="en-US" dirty="0" smtClean="0"/>
          </a:p>
        </p:txBody>
      </p:sp>
      <p:sp>
        <p:nvSpPr>
          <p:cNvPr id="46084" name="Slide Number Placeholder 3"/>
          <p:cNvSpPr>
            <a:spLocks noGrp="1"/>
          </p:cNvSpPr>
          <p:nvPr>
            <p:ph type="sldNum" sz="quarter" idx="5"/>
          </p:nvPr>
        </p:nvSpPr>
        <p:spPr>
          <a:noFill/>
        </p:spPr>
        <p:txBody>
          <a:bodyPr/>
          <a:lstStyle/>
          <a:p>
            <a:fld id="{3AAF4F40-C1E0-4239-90AA-871093603BFB}" type="slidenum">
              <a:rPr lang="en-US" smtClean="0"/>
              <a:pPr/>
              <a:t>14</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23997A1-84EA-49F0-B7A0-D98E7CF2F078}" type="slidenum">
              <a:rPr lang="en-US" smtClean="0"/>
              <a:pPr/>
              <a:t>15</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4485D1AA-494B-40C3-8CCF-05DB5E9A2D41}" type="slidenum">
              <a:rPr lang="en-US" smtClean="0"/>
              <a:pPr/>
              <a:t>17</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B497769-F85E-4873-822F-AB2A156F982E}" type="slidenum">
              <a:rPr lang="en-US" smtClean="0"/>
              <a:pPr/>
              <a:t>18</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B4EF31A-4780-45EF-A601-B3CB399BE640}" type="slidenum">
              <a:rPr lang="en-US"/>
              <a:pPr/>
              <a:t>20</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8AC93CF-E81C-44BD-A95B-6CFD31329B9D}" type="slidenum">
              <a:rPr lang="en-US"/>
              <a:pPr/>
              <a:t>21</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B497769-F85E-4873-822F-AB2A156F982E}" type="slidenum">
              <a:rPr lang="en-US" smtClean="0"/>
              <a:pPr/>
              <a:t>22</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719DDCD-8FB4-4728-AF26-FBCE377D0B0A}" type="slidenum">
              <a:rPr lang="en-US"/>
              <a:pPr/>
              <a:t>24</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BD3046-86D1-4EC6-9F22-A2DDBCDCCA4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B497769-F85E-4873-822F-AB2A156F982E}" type="slidenum">
              <a:rPr lang="en-US" smtClean="0"/>
              <a:pPr/>
              <a:t>25</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40FBF6A-7449-4827-AA56-FFB39996D81B}" type="slidenum">
              <a:rPr lang="en-US"/>
              <a:pPr/>
              <a:t>27</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A5267FA-058A-4D58-BFE3-00E01BE6D66B}" type="slidenum">
              <a:rPr lang="en-US"/>
              <a:pPr/>
              <a:t>28</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B497769-F85E-4873-822F-AB2A156F982E}" type="slidenum">
              <a:rPr lang="en-US" smtClean="0"/>
              <a:pPr/>
              <a:t>29</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F69F668-3FAB-4F0E-B675-CE1A5281BA24}" type="slidenum">
              <a:rPr lang="en-US"/>
              <a:pPr/>
              <a:t>31</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B497769-F85E-4873-822F-AB2A156F982E}" type="slidenum">
              <a:rPr lang="en-US" smtClean="0"/>
              <a:pPr/>
              <a:t>32</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0EF65-7D1E-45D5-A313-A53987A7B7A5}"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0EF65-7D1E-45D5-A313-A53987A7B7A5}"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0EF65-7D1E-45D5-A313-A53987A7B7A5}"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4E4DA-44D6-41A7-922E-E5B68442B770}" type="slidenum">
              <a:rPr lang="en-US"/>
              <a:pPr/>
              <a:t>8</a:t>
            </a:fld>
            <a:endParaRPr lang="en-US" dirty="0"/>
          </a:p>
        </p:txBody>
      </p:sp>
      <p:sp>
        <p:nvSpPr>
          <p:cNvPr id="9218" name="Rectangle 2"/>
          <p:cNvSpPr>
            <a:spLocks noGrp="1" noRot="1" noChangeAspect="1" noChangeArrowheads="1" noTextEdit="1"/>
          </p:cNvSpPr>
          <p:nvPr>
            <p:ph type="sldImg"/>
          </p:nvPr>
        </p:nvSpPr>
        <p:spPr>
          <a:xfrm>
            <a:off x="1141413" y="738188"/>
            <a:ext cx="4579937" cy="3436937"/>
          </a:xfrm>
          <a:ln w="12700" cap="flat"/>
        </p:spPr>
      </p:sp>
      <p:sp>
        <p:nvSpPr>
          <p:cNvPr id="9219" name="Rectangle 3"/>
          <p:cNvSpPr>
            <a:spLocks noGrp="1" noChangeArrowheads="1"/>
          </p:cNvSpPr>
          <p:nvPr>
            <p:ph type="body" idx="1"/>
          </p:nvPr>
        </p:nvSpPr>
        <p:spPr>
          <a:xfrm>
            <a:off x="905394" y="4422778"/>
            <a:ext cx="5047215" cy="4176713"/>
          </a:xfrm>
          <a:ln/>
        </p:spPr>
        <p:txBody>
          <a:bodyPr lIns="93489" tIns="46744" rIns="93489" bIns="46744"/>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A99226D-5888-495C-8017-3E8405DAC838}" type="slidenum">
              <a:rPr lang="en-US" smtClean="0"/>
              <a:pPr/>
              <a:t>9</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B581E-8AA4-425D-9F2B-347A05DCC973}"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DCD0CFB-F344-4C18-B8F5-9AFFA8C8CAD9}" type="slidenum">
              <a:rPr lang="en-US"/>
              <a:pPr/>
              <a:t>11</a:t>
            </a:fld>
            <a:endParaRPr lang="en-US" dirty="0"/>
          </a:p>
        </p:txBody>
      </p:sp>
      <p:sp>
        <p:nvSpPr>
          <p:cNvPr id="494594" name="Rectangle 2"/>
          <p:cNvSpPr>
            <a:spLocks noGrp="1" noRot="1" noChangeAspect="1" noChangeArrowheads="1" noTextEdit="1"/>
          </p:cNvSpPr>
          <p:nvPr>
            <p:ph type="sldImg"/>
          </p:nvPr>
        </p:nvSpPr>
        <p:spPr>
          <a:xfrm>
            <a:off x="1109663" y="698500"/>
            <a:ext cx="4648200" cy="3486150"/>
          </a:xfrm>
          <a:ln/>
        </p:spPr>
      </p:sp>
      <p:sp>
        <p:nvSpPr>
          <p:cNvPr id="494595" name="Rectangle 3"/>
          <p:cNvSpPr>
            <a:spLocks noGrp="1" noChangeArrowheads="1"/>
          </p:cNvSpPr>
          <p:nvPr>
            <p:ph type="body" idx="1"/>
          </p:nvPr>
        </p:nvSpPr>
        <p:spPr>
          <a:xfrm>
            <a:off x="919483" y="4417698"/>
            <a:ext cx="5019035" cy="4180837"/>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B30B347-75BA-4A71-9CCB-3304C4738DD1}" type="datetime1">
              <a:rPr lang="en-US"/>
              <a:pPr>
                <a:defRPr/>
              </a:pPr>
              <a:t>10/16/2011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841219C-1055-412B-A05B-D1B943B3F13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59937C-70EE-4953-BA65-502AB4A8D9C0}" type="datetime1">
              <a:rPr lang="en-US"/>
              <a:pPr>
                <a:defRPr/>
              </a:pPr>
              <a:t>10/16/2011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47FB47-0C09-4F52-BA1D-24C64C8F14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E78F092-8B94-42AF-9CF2-0C850FCA3A29}" type="datetime1">
              <a:rPr lang="en-US"/>
              <a:pPr>
                <a:defRPr/>
              </a:pPr>
              <a:t>10/16/2011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95BC23-5A17-4C3C-A658-A65B76840B1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fld id="{F81A7DD4-869D-4528-BFDA-99535352A778}" type="datetime1">
              <a:rPr lang="en-US"/>
              <a:pPr>
                <a:defRPr/>
              </a:pPr>
              <a:t>10/16/2011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AC33BC-6E81-4286-A389-ACCDB305276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26E2D76-BA89-456C-81AF-083B2F067BF9}" type="datetime1">
              <a:rPr lang="en-US"/>
              <a:pPr>
                <a:defRPr/>
              </a:pPr>
              <a:t>10/16/2011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07AEBD-E368-4713-BA72-BAC1B2E0226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BDDE3BF-386A-4C24-9405-F36A1674F18A}" type="datetime1">
              <a:rPr lang="en-US"/>
              <a:pPr>
                <a:defRPr/>
              </a:pPr>
              <a:t>10/16/2011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863733-EB06-445D-B893-03873437695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804EEE0-7948-4234-A3EF-879E1CF5BCA6}" type="datetime1">
              <a:rPr lang="en-US"/>
              <a:pPr>
                <a:defRPr/>
              </a:pPr>
              <a:t>10/16/2011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BBEC33F-9D6C-40B2-81D7-3DE0DB28AAA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684A8DF-AB6B-46DB-8633-492B39146750}" type="datetime1">
              <a:rPr lang="en-US"/>
              <a:pPr>
                <a:defRPr/>
              </a:pPr>
              <a:t>10/16/2011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5E082B2-FEEC-4B75-A403-4E71E461244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5CAB549-C6CF-48D9-A7C1-E5A9B38D456D}" type="datetime1">
              <a:rPr lang="en-US"/>
              <a:pPr>
                <a:defRPr/>
              </a:pPr>
              <a:t>10/16/2011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5322C1-B8D2-4A39-840B-1FE5B99690E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D0542D-9F40-4C9D-B74B-90B0B07C0AA8}" type="datetime1">
              <a:rPr lang="en-US"/>
              <a:pPr>
                <a:defRPr/>
              </a:pPr>
              <a:t>10/16/2011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471DC38-4FD8-47D7-9901-1ECBE9FFCED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7943BC7-B275-4450-8643-C92CFA78F902}" type="datetime1">
              <a:rPr lang="en-US"/>
              <a:pPr>
                <a:defRPr/>
              </a:pPr>
              <a:t>10/16/2011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7D822D-AC6E-421B-8F2D-ACABB51648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6559F35-492C-4BC6-8D65-52DA3AC00287}" type="datetime1">
              <a:rPr lang="en-US"/>
              <a:pPr>
                <a:defRPr/>
              </a:pPr>
              <a:t>10/16/2011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3EC2795-BEE1-40A1-8921-FE464EFF929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fld id="{9B8218E5-13E0-4956-8C99-862FC5C1E4C5}" type="datetime1">
              <a:rPr lang="en-US"/>
              <a:pPr>
                <a:defRPr/>
              </a:pPr>
              <a:t>10/16/2011</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C95317E7-FA03-4A51-A1A2-A71CC2065D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91" name="Text Box 7"/>
          <p:cNvSpPr txBox="1">
            <a:spLocks noChangeArrowheads="1"/>
          </p:cNvSpPr>
          <p:nvPr/>
        </p:nvSpPr>
        <p:spPr bwMode="auto">
          <a:xfrm>
            <a:off x="304800" y="493455"/>
            <a:ext cx="4572000" cy="2554545"/>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3200" b="0" dirty="0" smtClean="0">
                <a:solidFill>
                  <a:srgbClr val="CC00CC"/>
                </a:solidFill>
                <a:effectLst>
                  <a:outerShdw blurRad="38100" dist="38100" dir="2700000" algn="tl">
                    <a:srgbClr val="000000">
                      <a:alpha val="43137"/>
                    </a:srgbClr>
                  </a:outerShdw>
                </a:effectLst>
                <a:latin typeface="Lucida Sans" pitchFamily="34" charset="0"/>
                <a:cs typeface="Times New Roman" pitchFamily="18" charset="0"/>
              </a:rPr>
              <a:t>SFASU’s </a:t>
            </a:r>
            <a:r>
              <a:rPr lang="en-US" sz="3200" b="0" i="1" dirty="0">
                <a:solidFill>
                  <a:srgbClr val="CC00CC"/>
                </a:solidFill>
                <a:effectLst>
                  <a:outerShdw blurRad="38100" dist="38100" dir="2700000" algn="tl">
                    <a:srgbClr val="000000">
                      <a:alpha val="43137"/>
                    </a:srgbClr>
                  </a:outerShdw>
                </a:effectLst>
                <a:latin typeface="Lucida Sans" pitchFamily="34" charset="0"/>
              </a:rPr>
              <a:t>Texas Middle and Secondary Mathematics </a:t>
            </a:r>
            <a:r>
              <a:rPr lang="en-US" sz="3200" b="0" i="1" dirty="0" smtClean="0">
                <a:solidFill>
                  <a:srgbClr val="CC00CC"/>
                </a:solidFill>
                <a:effectLst>
                  <a:outerShdw blurRad="38100" dist="38100" dir="2700000" algn="tl">
                    <a:srgbClr val="000000">
                      <a:alpha val="43137"/>
                    </a:srgbClr>
                  </a:outerShdw>
                </a:effectLst>
                <a:latin typeface="Lucida Sans" pitchFamily="34" charset="0"/>
              </a:rPr>
              <a:t>Project</a:t>
            </a:r>
            <a:r>
              <a:rPr lang="en-US" sz="3200" b="0" dirty="0" smtClean="0">
                <a:solidFill>
                  <a:srgbClr val="CC00CC"/>
                </a:solidFill>
                <a:effectLst>
                  <a:outerShdw blurRad="38100" dist="38100" dir="2700000" algn="tl">
                    <a:srgbClr val="000000">
                      <a:alpha val="43137"/>
                    </a:srgbClr>
                  </a:outerShdw>
                </a:effectLst>
                <a:latin typeface="Lucida Sans" pitchFamily="34" charset="0"/>
              </a:rPr>
              <a:t> </a:t>
            </a:r>
            <a:r>
              <a:rPr lang="en-US" sz="3200" b="0" dirty="0" smtClean="0">
                <a:solidFill>
                  <a:srgbClr val="CC00CC"/>
                </a:solidFill>
                <a:effectLst>
                  <a:outerShdw blurRad="38100" dist="38100" dir="2700000" algn="tl">
                    <a:srgbClr val="000000">
                      <a:alpha val="43137"/>
                    </a:srgbClr>
                  </a:outerShdw>
                </a:effectLst>
                <a:latin typeface="Lucida Sans" pitchFamily="34" charset="0"/>
                <a:cs typeface="Times New Roman" pitchFamily="18" charset="0"/>
              </a:rPr>
              <a:t>in </a:t>
            </a:r>
            <a:r>
              <a:rPr lang="en-US" sz="3200" b="0" dirty="0">
                <a:solidFill>
                  <a:srgbClr val="CC00CC"/>
                </a:solidFill>
                <a:effectLst>
                  <a:outerShdw blurRad="38100" dist="38100" dir="2700000" algn="tl">
                    <a:srgbClr val="000000">
                      <a:alpha val="43137"/>
                    </a:srgbClr>
                  </a:outerShdw>
                </a:effectLst>
                <a:latin typeface="Lucida Sans" pitchFamily="34" charset="0"/>
                <a:cs typeface="Times New Roman" pitchFamily="18" charset="0"/>
              </a:rPr>
              <a:t>the National Perspective</a:t>
            </a:r>
          </a:p>
        </p:txBody>
      </p:sp>
      <p:sp>
        <p:nvSpPr>
          <p:cNvPr id="425992" name="Text Box 8"/>
          <p:cNvSpPr txBox="1">
            <a:spLocks noChangeArrowheads="1"/>
          </p:cNvSpPr>
          <p:nvPr/>
        </p:nvSpPr>
        <p:spPr bwMode="auto">
          <a:xfrm>
            <a:off x="4953000" y="3429000"/>
            <a:ext cx="3810000" cy="1938992"/>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2400" i="1" dirty="0">
                <a:solidFill>
                  <a:srgbClr val="0000FF"/>
                </a:solidFill>
                <a:latin typeface="Lucida Sans" pitchFamily="34" charset="0"/>
              </a:rPr>
              <a:t>James Hamos</a:t>
            </a:r>
            <a:endParaRPr lang="en-US" sz="400" i="1" dirty="0">
              <a:solidFill>
                <a:srgbClr val="0000FF"/>
              </a:solidFill>
              <a:latin typeface="Lucida Sans" pitchFamily="34" charset="0"/>
            </a:endParaRPr>
          </a:p>
          <a:p>
            <a:pPr algn="ctr" eaLnBrk="0" hangingPunct="0">
              <a:spcBef>
                <a:spcPct val="50000"/>
              </a:spcBef>
              <a:defRPr/>
            </a:pPr>
            <a:endParaRPr lang="en-US" sz="400" dirty="0">
              <a:solidFill>
                <a:srgbClr val="0000FF"/>
              </a:solidFill>
              <a:effectLst>
                <a:outerShdw blurRad="38100" dist="38100" dir="2700000" algn="tl">
                  <a:srgbClr val="000000"/>
                </a:outerShdw>
              </a:effectLst>
              <a:latin typeface="Lucida Sans" pitchFamily="34" charset="0"/>
            </a:endParaRPr>
          </a:p>
          <a:p>
            <a:pPr algn="ctr" eaLnBrk="0" hangingPunct="0">
              <a:defRPr/>
            </a:pPr>
            <a:r>
              <a:rPr lang="en-US" sz="1800" dirty="0" smtClean="0">
                <a:solidFill>
                  <a:srgbClr val="0000FF"/>
                </a:solidFill>
                <a:latin typeface="Lucida Sans" pitchFamily="34" charset="0"/>
              </a:rPr>
              <a:t>Division </a:t>
            </a:r>
            <a:r>
              <a:rPr lang="en-US" sz="1800" dirty="0">
                <a:solidFill>
                  <a:srgbClr val="0000FF"/>
                </a:solidFill>
                <a:latin typeface="Lucida Sans" pitchFamily="34" charset="0"/>
              </a:rPr>
              <a:t>of Undergraduate Education</a:t>
            </a:r>
          </a:p>
          <a:p>
            <a:pPr algn="ctr" eaLnBrk="0" hangingPunct="0">
              <a:defRPr/>
            </a:pPr>
            <a:r>
              <a:rPr lang="en-US" sz="1800" dirty="0">
                <a:solidFill>
                  <a:srgbClr val="0000FF"/>
                </a:solidFill>
                <a:latin typeface="Lucida Sans" pitchFamily="34" charset="0"/>
              </a:rPr>
              <a:t>Directorate for Education and Human Resources</a:t>
            </a:r>
          </a:p>
          <a:p>
            <a:pPr algn="ctr" eaLnBrk="0" hangingPunct="0">
              <a:defRPr/>
            </a:pPr>
            <a:r>
              <a:rPr lang="en-US" sz="1800" dirty="0">
                <a:solidFill>
                  <a:srgbClr val="0000FF"/>
                </a:solidFill>
                <a:latin typeface="Lucida Sans" pitchFamily="34" charset="0"/>
              </a:rPr>
              <a:t>National Science Foundation</a:t>
            </a:r>
          </a:p>
        </p:txBody>
      </p:sp>
      <p:pic>
        <p:nvPicPr>
          <p:cNvPr id="4102" name="Picture 8" descr="VMP_Geometry.jpg"/>
          <p:cNvPicPr>
            <a:picLocks noChangeAspect="1"/>
          </p:cNvPicPr>
          <p:nvPr/>
        </p:nvPicPr>
        <p:blipFill>
          <a:blip r:embed="rId3" cstate="print"/>
          <a:srcRect/>
          <a:stretch>
            <a:fillRect/>
          </a:stretch>
        </p:blipFill>
        <p:spPr bwMode="auto">
          <a:xfrm>
            <a:off x="5257800" y="533400"/>
            <a:ext cx="3352800" cy="2514600"/>
          </a:xfrm>
          <a:prstGeom prst="rect">
            <a:avLst/>
          </a:prstGeom>
          <a:noFill/>
          <a:ln w="19050">
            <a:solidFill>
              <a:srgbClr val="0000CC"/>
            </a:solidFill>
            <a:miter lim="800000"/>
            <a:headEnd/>
            <a:tailEnd/>
          </a:ln>
        </p:spPr>
      </p:pic>
      <p:pic>
        <p:nvPicPr>
          <p:cNvPr id="4103" name="Picture 10" descr="Boston_3.JPG"/>
          <p:cNvPicPr>
            <a:picLocks noChangeAspect="1"/>
          </p:cNvPicPr>
          <p:nvPr/>
        </p:nvPicPr>
        <p:blipFill>
          <a:blip r:embed="rId4" cstate="print"/>
          <a:srcRect/>
          <a:stretch>
            <a:fillRect/>
          </a:stretch>
        </p:blipFill>
        <p:spPr bwMode="auto">
          <a:xfrm>
            <a:off x="781050" y="3505200"/>
            <a:ext cx="3714750" cy="2667000"/>
          </a:xfrm>
          <a:prstGeom prst="rect">
            <a:avLst/>
          </a:prstGeom>
          <a:noFill/>
          <a:ln w="19050">
            <a:solidFill>
              <a:srgbClr val="0000CC"/>
            </a:solidFill>
            <a:miter lim="800000"/>
            <a:headEnd/>
            <a:tailEnd/>
          </a:ln>
        </p:spPr>
      </p:pic>
      <p:pic>
        <p:nvPicPr>
          <p:cNvPr id="8" name="Picture 13" descr="logo"/>
          <p:cNvPicPr>
            <a:picLocks noChangeAspect="1" noChangeArrowheads="1"/>
          </p:cNvPicPr>
          <p:nvPr/>
        </p:nvPicPr>
        <p:blipFill>
          <a:blip r:embed="rId5" cstate="print"/>
          <a:srcRect/>
          <a:stretch>
            <a:fillRect/>
          </a:stretch>
        </p:blipFill>
        <p:spPr bwMode="auto">
          <a:xfrm>
            <a:off x="6248400" y="5486400"/>
            <a:ext cx="1066800" cy="1066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86800" cy="4800600"/>
          </a:xfrm>
        </p:spPr>
        <p:txBody>
          <a:bodyPr/>
          <a:lstStyle/>
          <a:p>
            <a:pPr>
              <a:buClr>
                <a:srgbClr val="CC00CC"/>
              </a:buClr>
              <a:buSzPct val="140000"/>
              <a:buFont typeface="Wingdings" pitchFamily="2" charset="2"/>
              <a:buChar char="§"/>
            </a:pPr>
            <a:r>
              <a:rPr lang="en-US" sz="2100" dirty="0" smtClean="0">
                <a:latin typeface="Lucida Sans" pitchFamily="34" charset="0"/>
              </a:rPr>
              <a:t>The MSP program seeks to improve K-12 student achievement through a sharp focus on three interrelated issues:</a:t>
            </a:r>
          </a:p>
          <a:p>
            <a:pPr marL="860425" lvl="1" indent="-457200">
              <a:buClr>
                <a:srgbClr val="CC00CC"/>
              </a:buClr>
              <a:buSzPct val="140000"/>
              <a:buFont typeface="Arial" pitchFamily="34" charset="0"/>
              <a:buChar char="•"/>
            </a:pPr>
            <a:r>
              <a:rPr lang="en-US" sz="2000" dirty="0" smtClean="0">
                <a:latin typeface="Lucida Sans" pitchFamily="34" charset="0"/>
              </a:rPr>
              <a:t>Ensuring that all students have access to, are prepared for and are encouraged to participate and succeed in challenging and advanced mathematics and science courses; </a:t>
            </a:r>
          </a:p>
          <a:p>
            <a:pPr marL="860425" lvl="1" indent="-457200">
              <a:buClr>
                <a:srgbClr val="CC00CC"/>
              </a:buClr>
              <a:buSzPct val="140000"/>
              <a:buFont typeface="Arial" pitchFamily="34" charset="0"/>
              <a:buChar char="•"/>
            </a:pPr>
            <a:r>
              <a:rPr lang="en-US" sz="2000" dirty="0" smtClean="0">
                <a:latin typeface="Lucida Sans" pitchFamily="34" charset="0"/>
              </a:rPr>
              <a:t>Enhancing the quality, quantity and diversity of the K-12 mathematics and science teacher workforce; and </a:t>
            </a:r>
          </a:p>
          <a:p>
            <a:pPr marL="860425" lvl="1" indent="-457200">
              <a:buClr>
                <a:srgbClr val="CC00CC"/>
              </a:buClr>
              <a:buSzPct val="140000"/>
              <a:buFont typeface="Arial" pitchFamily="34" charset="0"/>
              <a:buChar char="•"/>
            </a:pPr>
            <a:r>
              <a:rPr lang="en-US" sz="2000" dirty="0" smtClean="0">
                <a:latin typeface="Lucida Sans" pitchFamily="34" charset="0"/>
              </a:rPr>
              <a:t>Developing evidence-based outcomes that contribute to our understanding of how students effectively learn mathematics and science.</a:t>
            </a:r>
          </a:p>
          <a:p>
            <a:pPr marL="365125" lvl="1" indent="-282575">
              <a:spcBef>
                <a:spcPts val="600"/>
              </a:spcBef>
              <a:buClr>
                <a:srgbClr val="CC00CC"/>
              </a:buClr>
              <a:buSzPct val="140000"/>
              <a:buFont typeface="Wingdings" pitchFamily="2" charset="2"/>
              <a:buChar char="§"/>
            </a:pPr>
            <a:endParaRPr lang="en-US" sz="600" dirty="0" smtClean="0">
              <a:latin typeface="Lucida Sans" pitchFamily="34" charset="0"/>
            </a:endParaRPr>
          </a:p>
          <a:p>
            <a:pPr marL="365125" lvl="1" indent="-282575">
              <a:spcBef>
                <a:spcPts val="600"/>
              </a:spcBef>
              <a:buClr>
                <a:srgbClr val="CC00CC"/>
              </a:buClr>
              <a:buSzPct val="140000"/>
              <a:buFont typeface="Wingdings" pitchFamily="2" charset="2"/>
              <a:buChar char="§"/>
            </a:pPr>
            <a:r>
              <a:rPr lang="en-US" sz="2100" dirty="0" smtClean="0">
                <a:latin typeface="Lucida Sans" pitchFamily="34" charset="0"/>
              </a:rPr>
              <a:t>NSF's MSP program coordinates its effort with programs of the U.S. Department of Education in the expectation that effective innovations in mathematics and science education will be disseminated into wider practice.</a:t>
            </a:r>
            <a:endParaRPr lang="en-US" sz="2100" dirty="0">
              <a:latin typeface="Lucida Sans" pitchFamily="34" charset="0"/>
            </a:endParaRPr>
          </a:p>
        </p:txBody>
      </p:sp>
      <p:sp>
        <p:nvSpPr>
          <p:cNvPr id="8" name="Rectangle 2"/>
          <p:cNvSpPr txBox="1">
            <a:spLocks/>
          </p:cNvSpPr>
          <p:nvPr/>
        </p:nvSpPr>
        <p:spPr bwMode="auto">
          <a:xfrm>
            <a:off x="685800" y="762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Lucida Sans" pitchFamily="34" charset="0"/>
                <a:ea typeface="+mj-ea"/>
                <a:cs typeface="+mj-cs"/>
              </a:rPr>
              <a:t>Program Overview</a:t>
            </a:r>
          </a:p>
        </p:txBody>
      </p:sp>
      <p:cxnSp>
        <p:nvCxnSpPr>
          <p:cNvPr id="10" name="Straight Connector 9"/>
          <p:cNvCxnSpPr/>
          <p:nvPr/>
        </p:nvCxnSpPr>
        <p:spPr>
          <a:xfrm>
            <a:off x="685800" y="990600"/>
            <a:ext cx="784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9" name="Rectangle 11"/>
          <p:cNvSpPr>
            <a:spLocks noChangeArrowheads="1"/>
          </p:cNvSpPr>
          <p:nvPr/>
        </p:nvSpPr>
        <p:spPr bwMode="auto">
          <a:xfrm>
            <a:off x="305299" y="4565992"/>
            <a:ext cx="8838701" cy="1377950"/>
          </a:xfrm>
          <a:prstGeom prst="rect">
            <a:avLst/>
          </a:prstGeom>
          <a:noFill/>
          <a:ln w="12700">
            <a:noFill/>
            <a:miter lim="800000"/>
            <a:headEnd type="none" w="sm" len="sm"/>
            <a:tailEnd type="none" w="sm" len="sm"/>
          </a:ln>
          <a:effectLst/>
        </p:spPr>
        <p:txBody>
          <a:bodyPr/>
          <a:lstStyle/>
          <a:p>
            <a:pPr algn="l" eaLnBrk="0" hangingPunct="0"/>
            <a:r>
              <a:rPr lang="en-US" sz="2100" b="0" dirty="0">
                <a:latin typeface="Lucida Sans" pitchFamily="34" charset="0"/>
              </a:rPr>
              <a:t>Through the Math and Science Partnership program, NSF awards competitive, merit-based grants to teams composed of institutions of higher education, local K-12 school systems and supporting partners. At their core, Partnerships contain at least one institution of higher education and one K-12 school system.</a:t>
            </a:r>
          </a:p>
          <a:p>
            <a:pPr algn="l" eaLnBrk="0" hangingPunct="0"/>
            <a:endParaRPr lang="en-US" sz="2100" b="0" dirty="0">
              <a:latin typeface="Lucida Sans" pitchFamily="34" charset="0"/>
            </a:endParaRPr>
          </a:p>
        </p:txBody>
      </p:sp>
      <p:graphicFrame>
        <p:nvGraphicFramePr>
          <p:cNvPr id="493580" name="Object 12"/>
          <p:cNvGraphicFramePr>
            <a:graphicFrameLocks noChangeAspect="1"/>
          </p:cNvGraphicFramePr>
          <p:nvPr/>
        </p:nvGraphicFramePr>
        <p:xfrm>
          <a:off x="1447800" y="404812"/>
          <a:ext cx="6096000" cy="3862388"/>
        </p:xfrm>
        <a:graphic>
          <a:graphicData uri="http://schemas.openxmlformats.org/presentationml/2006/ole">
            <p:oleObj spid="_x0000_s125954" name="Photo Editor Photo" r:id="rId4" imgW="19047619" imgH="12069860" progId="">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29650" cy="1143000"/>
          </a:xfrm>
        </p:spPr>
        <p:txBody>
          <a:bodyPr>
            <a:noAutofit/>
          </a:bodyPr>
          <a:lstStyle/>
          <a:p>
            <a:r>
              <a:rPr lang="en-US" sz="3400" dirty="0" smtClean="0">
                <a:solidFill>
                  <a:srgbClr val="0000FF"/>
                </a:solidFill>
                <a:effectLst>
                  <a:outerShdw blurRad="38100" dist="38100" dir="2700000" algn="tl">
                    <a:srgbClr val="000000">
                      <a:alpha val="43137"/>
                    </a:srgbClr>
                  </a:outerShdw>
                </a:effectLst>
                <a:latin typeface="Lucida Sans" pitchFamily="34" charset="0"/>
              </a:rPr>
              <a:t>National Distribution of MSP Awards Since Program Inception</a:t>
            </a:r>
            <a:endParaRPr lang="en-US" sz="3400" dirty="0">
              <a:solidFill>
                <a:srgbClr val="0000FF"/>
              </a:solidFill>
              <a:effectLst>
                <a:outerShdw blurRad="38100" dist="38100" dir="2700000" algn="tl">
                  <a:srgbClr val="000000">
                    <a:alpha val="43137"/>
                  </a:srgbClr>
                </a:outerShdw>
              </a:effectLst>
              <a:latin typeface="Lucida Sans" pitchFamily="34" charset="0"/>
            </a:endParaRPr>
          </a:p>
        </p:txBody>
      </p:sp>
      <p:pic>
        <p:nvPicPr>
          <p:cNvPr id="7" name="Picture 3"/>
          <p:cNvPicPr>
            <a:picLocks noChangeAspect="1" noChangeArrowheads="1"/>
          </p:cNvPicPr>
          <p:nvPr/>
        </p:nvPicPr>
        <p:blipFill>
          <a:blip r:embed="rId3" cstate="print"/>
          <a:srcRect/>
          <a:stretch>
            <a:fillRect/>
          </a:stretch>
        </p:blipFill>
        <p:spPr bwMode="auto">
          <a:xfrm>
            <a:off x="352425" y="1504498"/>
            <a:ext cx="8486775" cy="5048702"/>
          </a:xfrm>
          <a:prstGeom prst="rect">
            <a:avLst/>
          </a:prstGeom>
          <a:noFill/>
          <a:ln w="9525">
            <a:noFill/>
            <a:miter lim="800000"/>
            <a:headEnd/>
            <a:tailEnd/>
          </a:ln>
        </p:spPr>
      </p:pic>
      <p:sp>
        <p:nvSpPr>
          <p:cNvPr id="8" name="Oval 7"/>
          <p:cNvSpPr/>
          <p:nvPr/>
        </p:nvSpPr>
        <p:spPr bwMode="auto">
          <a:xfrm>
            <a:off x="4465320" y="5029200"/>
            <a:ext cx="640080" cy="64008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cxnSp>
        <p:nvCxnSpPr>
          <p:cNvPr id="9" name="Straight Connector 8"/>
          <p:cNvCxnSpPr/>
          <p:nvPr/>
        </p:nvCxnSpPr>
        <p:spPr>
          <a:xfrm>
            <a:off x="685800" y="1295400"/>
            <a:ext cx="784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flipV="1">
            <a:off x="3048000" y="5349240"/>
            <a:ext cx="1341120" cy="21336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16" name="Rectangle 15"/>
          <p:cNvSpPr/>
          <p:nvPr/>
        </p:nvSpPr>
        <p:spPr bwMode="auto">
          <a:xfrm>
            <a:off x="914400" y="5791200"/>
            <a:ext cx="2286000" cy="7589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endParaRPr>
          </a:p>
        </p:txBody>
      </p:sp>
      <p:sp>
        <p:nvSpPr>
          <p:cNvPr id="10" name="Rectangle 9"/>
          <p:cNvSpPr/>
          <p:nvPr/>
        </p:nvSpPr>
        <p:spPr>
          <a:xfrm>
            <a:off x="381000" y="5420380"/>
            <a:ext cx="2895600" cy="523220"/>
          </a:xfrm>
          <a:prstGeom prst="rect">
            <a:avLst/>
          </a:prstGeom>
        </p:spPr>
        <p:txBody>
          <a:bodyPr wrap="square">
            <a:spAutoFit/>
          </a:bodyPr>
          <a:lstStyle/>
          <a:p>
            <a:r>
              <a:rPr lang="en-US" sz="1400" b="0" i="1" dirty="0" smtClean="0">
                <a:effectLst>
                  <a:outerShdw blurRad="38100" dist="38100" dir="2700000" algn="tl">
                    <a:srgbClr val="000000">
                      <a:alpha val="43137"/>
                    </a:srgbClr>
                  </a:outerShdw>
                </a:effectLst>
                <a:latin typeface="Lucida Sans" pitchFamily="34" charset="0"/>
                <a:cs typeface="Lucida Sans" pitchFamily="34" charset="0"/>
              </a:rPr>
              <a:t>Texas Middle and Secondary Mathematics Project</a:t>
            </a:r>
            <a:r>
              <a:rPr lang="en-US" sz="1400" b="0" dirty="0" smtClean="0">
                <a:effectLst>
                  <a:outerShdw blurRad="38100" dist="38100" dir="2700000" algn="tl">
                    <a:srgbClr val="000000">
                      <a:alpha val="43137"/>
                    </a:srgbClr>
                  </a:outerShdw>
                </a:effectLst>
                <a:latin typeface="Lucida Sans" pitchFamily="34" charset="0"/>
                <a:cs typeface="Lucida Sans" pitchFamily="34" charset="0"/>
              </a:rPr>
              <a:t> </a:t>
            </a:r>
            <a:endParaRPr lang="en-US" sz="1400" dirty="0">
              <a:latin typeface="Lucida Sans" pitchFamily="34" charset="0"/>
              <a:cs typeface="Lucida San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3050" cy="1143000"/>
          </a:xfrm>
        </p:spPr>
        <p:txBody>
          <a:bodyPr>
            <a:normAutofit/>
          </a:bodyPr>
          <a:lstStyle/>
          <a:p>
            <a:pPr>
              <a:defRPr/>
            </a:pPr>
            <a:r>
              <a:rPr lang="en-US" sz="3600" dirty="0" smtClean="0">
                <a:solidFill>
                  <a:srgbClr val="0000FF"/>
                </a:solidFill>
                <a:effectLst>
                  <a:outerShdw blurRad="38100" dist="38100" dir="2700000" algn="tl">
                    <a:srgbClr val="000000">
                      <a:alpha val="43137"/>
                    </a:srgbClr>
                  </a:outerShdw>
                </a:effectLst>
                <a:latin typeface="Lucida Sans" pitchFamily="34" charset="0"/>
              </a:rPr>
              <a:t>MSP Key Features</a:t>
            </a:r>
            <a:endParaRPr lang="en-US" sz="3600" dirty="0">
              <a:solidFill>
                <a:srgbClr val="0000FF"/>
              </a:solidFill>
              <a:effectLst>
                <a:outerShdw blurRad="38100" dist="38100" dir="2700000" algn="tl">
                  <a:srgbClr val="000000">
                    <a:alpha val="43137"/>
                  </a:srgbClr>
                </a:outerShdw>
              </a:effectLst>
              <a:latin typeface="Lucida Sans" pitchFamily="34" charset="0"/>
            </a:endParaRPr>
          </a:p>
        </p:txBody>
      </p:sp>
      <p:graphicFrame>
        <p:nvGraphicFramePr>
          <p:cNvPr id="6" name="Diagram 5"/>
          <p:cNvGraphicFramePr/>
          <p:nvPr/>
        </p:nvGraphicFramePr>
        <p:xfrm>
          <a:off x="685800" y="1066800"/>
          <a:ext cx="7772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Kids.jpg"/>
          <p:cNvPicPr/>
          <p:nvPr/>
        </p:nvPicPr>
        <p:blipFill>
          <a:blip r:embed="rId8" cstate="print"/>
          <a:srcRect l="33809" t="27711" r="4137"/>
          <a:stretch>
            <a:fillRect/>
          </a:stretch>
        </p:blipFill>
        <p:spPr>
          <a:xfrm>
            <a:off x="3962400" y="3886200"/>
            <a:ext cx="1219200" cy="609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 descr="cid:image002.jpg@01CA95F8.4B802DC0"/>
          <p:cNvPicPr>
            <a:picLocks noChangeAspect="1" noChangeArrowheads="1"/>
          </p:cNvPicPr>
          <p:nvPr/>
        </p:nvPicPr>
        <p:blipFill>
          <a:blip r:embed="rId9" cstate="print"/>
          <a:srcRect/>
          <a:stretch>
            <a:fillRect/>
          </a:stretch>
        </p:blipFill>
        <p:spPr bwMode="auto">
          <a:xfrm>
            <a:off x="4114800" y="3352800"/>
            <a:ext cx="816078" cy="439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pPr>
              <a:defRPr/>
            </a:pPr>
            <a:r>
              <a:rPr lang="en-US" sz="3600" dirty="0" smtClean="0">
                <a:solidFill>
                  <a:srgbClr val="0000FF"/>
                </a:solidFill>
                <a:effectLst>
                  <a:outerShdw blurRad="38100" dist="38100" dir="2700000" algn="tl">
                    <a:srgbClr val="000000">
                      <a:alpha val="43137"/>
                    </a:srgbClr>
                  </a:outerShdw>
                </a:effectLst>
                <a:latin typeface="Lucida Sans" pitchFamily="34" charset="0"/>
              </a:rPr>
              <a:t>Impacts on Students</a:t>
            </a:r>
            <a:endParaRPr lang="en-US" sz="3600" dirty="0">
              <a:solidFill>
                <a:srgbClr val="0000FF"/>
              </a:solidFill>
              <a:effectLst>
                <a:outerShdw blurRad="38100" dist="38100" dir="2700000" algn="tl">
                  <a:srgbClr val="000000">
                    <a:alpha val="43137"/>
                  </a:srgbClr>
                </a:outerShdw>
              </a:effectLst>
              <a:latin typeface="Lucida Sans" pitchFamily="34" charset="0"/>
            </a:endParaRPr>
          </a:p>
        </p:txBody>
      </p:sp>
      <p:graphicFrame>
        <p:nvGraphicFramePr>
          <p:cNvPr id="2050" name="Content Placeholder 3"/>
          <p:cNvGraphicFramePr>
            <a:graphicFrameLocks noGrp="1"/>
          </p:cNvGraphicFramePr>
          <p:nvPr>
            <p:ph idx="1"/>
          </p:nvPr>
        </p:nvGraphicFramePr>
        <p:xfrm>
          <a:off x="762000" y="1066800"/>
          <a:ext cx="7772400" cy="4724400"/>
        </p:xfrm>
        <a:graphic>
          <a:graphicData uri="http://schemas.openxmlformats.org/presentationml/2006/ole">
            <p:oleObj spid="_x0000_s101378" r:id="rId4" imgW="7773074" imgH="4724809" progId="Excel.Sheet.8">
              <p:embed/>
            </p:oleObj>
          </a:graphicData>
        </a:graphic>
      </p:graphicFrame>
      <p:sp>
        <p:nvSpPr>
          <p:cNvPr id="2052" name="Rectangle 4"/>
          <p:cNvSpPr>
            <a:spLocks noChangeArrowheads="1"/>
          </p:cNvSpPr>
          <p:nvPr/>
        </p:nvSpPr>
        <p:spPr bwMode="auto">
          <a:xfrm>
            <a:off x="533400" y="5867400"/>
            <a:ext cx="8229600" cy="707886"/>
          </a:xfrm>
          <a:prstGeom prst="rect">
            <a:avLst/>
          </a:prstGeom>
          <a:noFill/>
          <a:ln w="9525">
            <a:noFill/>
            <a:miter lim="800000"/>
            <a:headEnd/>
            <a:tailEnd/>
          </a:ln>
        </p:spPr>
        <p:txBody>
          <a:bodyPr wrap="square">
            <a:spAutoFit/>
          </a:bodyPr>
          <a:lstStyle/>
          <a:p>
            <a:pPr eaLnBrk="0" hangingPunct="0"/>
            <a:r>
              <a:rPr lang="en-US" sz="2000" dirty="0">
                <a:latin typeface="Lucida Sans" pitchFamily="34" charset="0"/>
              </a:rPr>
              <a:t>Increased proficiency of students across the MSP portfolio on state mathematics assessments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subTitle" idx="1"/>
          </p:nvPr>
        </p:nvSpPr>
        <p:spPr>
          <a:xfrm>
            <a:off x="533400" y="228600"/>
            <a:ext cx="4114800" cy="990600"/>
          </a:xfrm>
        </p:spPr>
        <p:txBody>
          <a:bodyPr/>
          <a:lstStyle/>
          <a:p>
            <a:pPr>
              <a:spcAft>
                <a:spcPct val="70000"/>
              </a:spcAft>
              <a:defRPr/>
            </a:pP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As an R&amp;D </a:t>
            </a: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effort, </a:t>
            </a: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w</a:t>
            </a: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hat </a:t>
            </a: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a</a:t>
            </a: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re we </a:t>
            </a: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l</a:t>
            </a: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earning</a:t>
            </a:r>
            <a:r>
              <a:rPr lang="en-US" sz="3600" dirty="0" smtClean="0">
                <a:solidFill>
                  <a:srgbClr val="0000FF"/>
                </a:solidFill>
                <a:effectLst>
                  <a:outerShdw blurRad="38100" dist="38100" dir="2700000" algn="tl">
                    <a:srgbClr val="000000">
                      <a:alpha val="43137"/>
                    </a:srgbClr>
                  </a:outerShdw>
                </a:effectLst>
                <a:latin typeface="Lucida Sans" pitchFamily="34" charset="0"/>
                <a:cs typeface="Arial" charset="0"/>
              </a:rPr>
              <a:t>?</a:t>
            </a:r>
            <a:endParaRPr lang="en-US" sz="3600" dirty="0" smtClean="0">
              <a:solidFill>
                <a:srgbClr val="0000FF"/>
              </a:solidFill>
              <a:latin typeface="Lucida Sans" pitchFamily="34" charset="0"/>
            </a:endParaRPr>
          </a:p>
        </p:txBody>
      </p:sp>
      <p:pic>
        <p:nvPicPr>
          <p:cNvPr id="17411" name="Picture 2" descr="SIcamp05_2.jpg"/>
          <p:cNvPicPr>
            <a:picLocks noChangeAspect="1"/>
          </p:cNvPicPr>
          <p:nvPr/>
        </p:nvPicPr>
        <p:blipFill>
          <a:blip r:embed="rId3" cstate="print"/>
          <a:srcRect/>
          <a:stretch>
            <a:fillRect/>
          </a:stretch>
        </p:blipFill>
        <p:spPr bwMode="auto">
          <a:xfrm>
            <a:off x="5276850" y="381000"/>
            <a:ext cx="2800350" cy="3733800"/>
          </a:xfrm>
          <a:prstGeom prst="rect">
            <a:avLst/>
          </a:prstGeom>
          <a:noFill/>
          <a:ln w="19050">
            <a:solidFill>
              <a:srgbClr val="0000CC"/>
            </a:solidFill>
            <a:miter lim="800000"/>
            <a:headEnd/>
            <a:tailEnd/>
          </a:ln>
        </p:spPr>
      </p:pic>
      <p:pic>
        <p:nvPicPr>
          <p:cNvPr id="17412" name="Picture 1"/>
          <p:cNvPicPr>
            <a:picLocks noChangeAspect="1" noChangeArrowheads="1"/>
          </p:cNvPicPr>
          <p:nvPr/>
        </p:nvPicPr>
        <p:blipFill>
          <a:blip r:embed="rId4" cstate="print"/>
          <a:srcRect/>
          <a:stretch>
            <a:fillRect/>
          </a:stretch>
        </p:blipFill>
        <p:spPr bwMode="auto">
          <a:xfrm>
            <a:off x="838200" y="2265363"/>
            <a:ext cx="3657600" cy="2763837"/>
          </a:xfrm>
          <a:prstGeom prst="rect">
            <a:avLst/>
          </a:prstGeom>
          <a:noFill/>
          <a:ln w="19050">
            <a:solidFill>
              <a:srgbClr val="0000CC"/>
            </a:solidFill>
            <a:miter lim="800000"/>
            <a:headEnd/>
            <a:tailEnd/>
          </a:ln>
        </p:spPr>
      </p:pic>
      <p:sp>
        <p:nvSpPr>
          <p:cNvPr id="5" name="Rectangle 2"/>
          <p:cNvSpPr txBox="1">
            <a:spLocks noChangeArrowheads="1"/>
          </p:cNvSpPr>
          <p:nvPr/>
        </p:nvSpPr>
        <p:spPr bwMode="auto">
          <a:xfrm>
            <a:off x="201706" y="5257800"/>
            <a:ext cx="863749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ct val="20000"/>
              </a:spcBef>
              <a:spcAft>
                <a:spcPct val="70000"/>
              </a:spcAft>
              <a:defRPr/>
            </a:pPr>
            <a:r>
              <a:rPr kumimoji="0" lang="en-US" sz="3200" b="0" i="0" u="none" strike="noStrike" kern="0" cap="none" spc="0" normalizeH="0" baseline="0" noProof="0" dirty="0" smtClean="0">
                <a:ln>
                  <a:noFill/>
                </a:ln>
                <a:solidFill>
                  <a:srgbClr val="0000FF"/>
                </a:solidFill>
                <a:effectLst>
                  <a:outerShdw blurRad="38100" dist="38100" dir="2700000" algn="tl">
                    <a:srgbClr val="000000">
                      <a:alpha val="43137"/>
                    </a:srgbClr>
                  </a:outerShdw>
                </a:effectLst>
                <a:uLnTx/>
                <a:uFillTx/>
                <a:latin typeface="Lucida Sans" pitchFamily="34" charset="0"/>
                <a:ea typeface="+mn-ea"/>
                <a:cs typeface="Arial" charset="0"/>
              </a:rPr>
              <a:t>How has the </a:t>
            </a:r>
            <a:r>
              <a:rPr lang="en-US" sz="3200" b="0" i="1" dirty="0" smtClean="0">
                <a:solidFill>
                  <a:srgbClr val="CC00CC"/>
                </a:solidFill>
                <a:effectLst>
                  <a:outerShdw blurRad="38100" dist="38100" dir="2700000" algn="tl">
                    <a:srgbClr val="000000">
                      <a:alpha val="43137"/>
                    </a:srgbClr>
                  </a:outerShdw>
                </a:effectLst>
                <a:latin typeface="Lucida Sans" pitchFamily="34" charset="0"/>
              </a:rPr>
              <a:t>Texas Middle and Secondary Mathematics Project</a:t>
            </a:r>
            <a:r>
              <a:rPr lang="en-US" sz="3200" b="0" dirty="0" smtClean="0">
                <a:solidFill>
                  <a:srgbClr val="CC00CC"/>
                </a:solidFill>
                <a:effectLst>
                  <a:outerShdw blurRad="38100" dist="38100" dir="2700000" algn="tl">
                    <a:srgbClr val="000000">
                      <a:alpha val="43137"/>
                    </a:srgbClr>
                  </a:outerShdw>
                </a:effectLst>
                <a:latin typeface="Lucida Sans" pitchFamily="34" charset="0"/>
              </a:rPr>
              <a:t> </a:t>
            </a:r>
            <a:r>
              <a:rPr lang="en-US" sz="3200" b="0" kern="0" dirty="0" smtClean="0">
                <a:solidFill>
                  <a:srgbClr val="0000FF"/>
                </a:solidFill>
                <a:effectLst>
                  <a:outerShdw blurRad="38100" dist="38100" dir="2700000" algn="tl">
                    <a:srgbClr val="000000">
                      <a:alpha val="43137"/>
                    </a:srgbClr>
                  </a:outerShdw>
                </a:effectLst>
                <a:latin typeface="Lucida Sans" pitchFamily="34" charset="0"/>
                <a:cs typeface="Arial" charset="0"/>
              </a:rPr>
              <a:t>contributed?</a:t>
            </a:r>
            <a:endParaRPr kumimoji="0" lang="en-US" sz="3200" b="0" i="0" u="none" strike="noStrike" kern="0" cap="none" spc="0" normalizeH="0" baseline="0" noProof="0" dirty="0" smtClean="0">
              <a:ln>
                <a:noFill/>
              </a:ln>
              <a:solidFill>
                <a:srgbClr val="0000FF"/>
              </a:solidFill>
              <a:effectLst/>
              <a:uLnTx/>
              <a:uFillTx/>
              <a:latin typeface="Lucida Sans" pitchFamily="34"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lstStyle/>
          <a:p>
            <a:r>
              <a:rPr lang="en-US" dirty="0" smtClean="0">
                <a:solidFill>
                  <a:srgbClr val="0000FF"/>
                </a:solidFill>
                <a:effectLst>
                  <a:outerShdw blurRad="38100" dist="38100" dir="2700000" algn="tl">
                    <a:srgbClr val="000000">
                      <a:alpha val="43137"/>
                    </a:srgbClr>
                  </a:outerShdw>
                </a:effectLst>
                <a:latin typeface="Lucida Sans" pitchFamily="34" charset="0"/>
              </a:rPr>
              <a:t>Partnership-Driven</a:t>
            </a:r>
            <a:endParaRPr lang="en-US" dirty="0">
              <a:solidFill>
                <a:srgbClr val="0000FF"/>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1295400"/>
            <a:ext cx="8382000" cy="4495800"/>
          </a:xfrm>
          <a:prstGeom prst="rect">
            <a:avLst/>
          </a:prstGeom>
          <a:noFill/>
          <a:ln w="9525">
            <a:noFill/>
            <a:miter lim="800000"/>
            <a:headEnd/>
            <a:tailEnd/>
          </a:ln>
        </p:spPr>
        <p:txBody>
          <a:bodyPr/>
          <a:lstStyle/>
          <a:p>
            <a:pPr marL="457200" lvl="0" indent="-457200">
              <a:buClr>
                <a:srgbClr val="CC00CC"/>
              </a:buClr>
              <a:buSzPct val="140000"/>
              <a:buFont typeface="Wingdings" pitchFamily="2" charset="2"/>
              <a:buChar char="§"/>
            </a:pPr>
            <a:r>
              <a:rPr lang="en-US" sz="2200" b="0" dirty="0" smtClean="0">
                <a:latin typeface="Lucida Sans" pitchFamily="34" charset="0"/>
              </a:rPr>
              <a:t>over 1,400 public school districts or consortia have been partners</a:t>
            </a:r>
          </a:p>
          <a:p>
            <a:pPr marL="914400" lvl="1" indent="-457200">
              <a:buClr>
                <a:srgbClr val="CC00CC"/>
              </a:buClr>
              <a:buSzPct val="140000"/>
              <a:buFont typeface="Arial" pitchFamily="34" charset="0"/>
              <a:buChar char="•"/>
            </a:pPr>
            <a:r>
              <a:rPr lang="en-US" sz="2000" b="0" dirty="0" smtClean="0">
                <a:latin typeface="Lucida Sans" pitchFamily="34" charset="0"/>
              </a:rPr>
              <a:t>19.0% in cities, 29.2 % in suburbs, 16.6 % in towns, and 35.2% in rural areas.</a:t>
            </a:r>
          </a:p>
          <a:p>
            <a:pPr marL="914400" lvl="1" indent="-457200">
              <a:buClr>
                <a:srgbClr val="CC00CC"/>
              </a:buClr>
              <a:buSzPct val="140000"/>
              <a:buFont typeface="Wingdings" pitchFamily="2" charset="2"/>
              <a:buChar char="§"/>
            </a:pPr>
            <a:endParaRPr lang="en-US" sz="600" b="0" dirty="0" smtClean="0">
              <a:latin typeface="Lucida Sans" pitchFamily="34" charset="0"/>
            </a:endParaRPr>
          </a:p>
          <a:p>
            <a:pPr marL="457200" lvl="0" indent="-457200">
              <a:buClr>
                <a:srgbClr val="CC00CC"/>
              </a:buClr>
              <a:buSzPct val="140000"/>
              <a:buFont typeface="Wingdings" pitchFamily="2" charset="2"/>
              <a:buChar char="§"/>
            </a:pPr>
            <a:r>
              <a:rPr lang="en-US" sz="2200" b="0" dirty="0" smtClean="0">
                <a:latin typeface="Lucida Sans" pitchFamily="34" charset="0"/>
              </a:rPr>
              <a:t>over 6,000 schools have worked with MSP projects in some capacity </a:t>
            </a:r>
          </a:p>
          <a:p>
            <a:pPr marL="914400" lvl="1" indent="-457200">
              <a:buClr>
                <a:srgbClr val="CC00CC"/>
              </a:buClr>
              <a:buSzPct val="140000"/>
              <a:buFont typeface="Arial" pitchFamily="34" charset="0"/>
              <a:buChar char="•"/>
            </a:pPr>
            <a:r>
              <a:rPr lang="en-US" sz="2000" b="0" dirty="0" smtClean="0">
                <a:latin typeface="Lucida Sans" pitchFamily="34" charset="0"/>
              </a:rPr>
              <a:t>44.9% are elementary schools, 28.2 % are middle schools, 27.4 % are high schools, and 1.0% are ungraded schools</a:t>
            </a:r>
          </a:p>
          <a:p>
            <a:pPr marL="457200" indent="-457200">
              <a:buClr>
                <a:srgbClr val="CC00CC"/>
              </a:buClr>
              <a:buSzPct val="140000"/>
              <a:buFont typeface="Wingdings" pitchFamily="2" charset="2"/>
              <a:buChar char="§"/>
            </a:pPr>
            <a:endParaRPr lang="en-US" sz="600" b="0" dirty="0" smtClean="0">
              <a:latin typeface="Lucida Sans" pitchFamily="34" charset="0"/>
            </a:endParaRPr>
          </a:p>
          <a:p>
            <a:pPr marL="457200" indent="-457200">
              <a:buClr>
                <a:srgbClr val="CC00CC"/>
              </a:buClr>
              <a:buSzPct val="140000"/>
              <a:buFont typeface="Wingdings" pitchFamily="2" charset="2"/>
              <a:buChar char="§"/>
            </a:pPr>
            <a:r>
              <a:rPr lang="en-US" sz="2200" b="0" dirty="0" smtClean="0">
                <a:latin typeface="Lucida Sans" pitchFamily="34" charset="0"/>
              </a:rPr>
              <a:t>over 240,000 teachers have participated in MSP-supported professional </a:t>
            </a:r>
            <a:r>
              <a:rPr lang="en-US" sz="2200" b="0" dirty="0" smtClean="0">
                <a:latin typeface="Lucida Sans" pitchFamily="34" charset="0"/>
              </a:rPr>
              <a:t>development</a:t>
            </a:r>
            <a:endParaRPr lang="en-US" sz="2200" b="0" dirty="0" smtClean="0">
              <a:latin typeface="Lucida Sans" pitchFamily="34" charset="0"/>
            </a:endParaRPr>
          </a:p>
          <a:p>
            <a:pPr marL="457200" indent="-457200">
              <a:buClr>
                <a:srgbClr val="CC00CC"/>
              </a:buClr>
              <a:buSzPct val="140000"/>
              <a:buFont typeface="Wingdings" pitchFamily="2" charset="2"/>
              <a:buChar char="§"/>
            </a:pPr>
            <a:endParaRPr lang="en-US" sz="600" b="0" dirty="0" smtClean="0">
              <a:latin typeface="Lucida Sans" pitchFamily="34" charset="0"/>
            </a:endParaRPr>
          </a:p>
          <a:p>
            <a:pPr marL="457200" indent="-457200">
              <a:buClr>
                <a:srgbClr val="CC00CC"/>
              </a:buClr>
              <a:buSzPct val="140000"/>
              <a:buFont typeface="Wingdings" pitchFamily="2" charset="2"/>
              <a:buChar char="§"/>
            </a:pPr>
            <a:r>
              <a:rPr lang="en-US" sz="2200" b="0" dirty="0" smtClean="0">
                <a:latin typeface="Lucida Sans" pitchFamily="34" charset="0"/>
              </a:rPr>
              <a:t>234 institutions of higher education have been partners, with more than 2400 faculty members and administrators participating</a:t>
            </a:r>
            <a:endParaRPr lang="en-US" sz="2200" b="0" dirty="0">
              <a:solidFill>
                <a:srgbClr val="000099"/>
              </a:solidFill>
              <a:latin typeface="Lucida Sans" pitchFamily="34" charset="0"/>
            </a:endParaRPr>
          </a:p>
        </p:txBody>
      </p:sp>
      <p:sp>
        <p:nvSpPr>
          <p:cNvPr id="614403" name="Rectangle 3"/>
          <p:cNvSpPr>
            <a:spLocks noChangeArrowheads="1"/>
          </p:cNvSpPr>
          <p:nvPr/>
        </p:nvSpPr>
        <p:spPr bwMode="auto">
          <a:xfrm>
            <a:off x="0" y="76200"/>
            <a:ext cx="9144000" cy="1143000"/>
          </a:xfrm>
          <a:prstGeom prst="rect">
            <a:avLst/>
          </a:prstGeom>
          <a:noFill/>
          <a:ln w="9525">
            <a:noFill/>
            <a:miter lim="800000"/>
            <a:headEnd/>
            <a:tailEnd/>
          </a:ln>
          <a:effectLst/>
        </p:spPr>
        <p:txBody>
          <a:bodyPr anchor="ctr" anchorCtr="1"/>
          <a:lstStyle/>
          <a:p>
            <a:pPr algn="ctr" eaLnBrk="0" hangingPunct="0">
              <a:defRPr/>
            </a:pPr>
            <a:r>
              <a:rPr lang="en-US" sz="3600" b="0" dirty="0">
                <a:solidFill>
                  <a:srgbClr val="0000FF"/>
                </a:solidFill>
                <a:effectLst>
                  <a:outerShdw blurRad="38100" dist="38100" dir="2700000" algn="tl">
                    <a:srgbClr val="000000">
                      <a:alpha val="43137"/>
                    </a:srgbClr>
                  </a:outerShdw>
                </a:effectLst>
                <a:latin typeface="Lucida Sans" pitchFamily="34" charset="0"/>
              </a:rPr>
              <a:t>Scope of Partnership Projects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3"/>
          <p:cNvSpPr>
            <a:spLocks noChangeArrowheads="1"/>
          </p:cNvSpPr>
          <p:nvPr/>
        </p:nvSpPr>
        <p:spPr bwMode="auto">
          <a:xfrm>
            <a:off x="0" y="152400"/>
            <a:ext cx="9144000" cy="1066800"/>
          </a:xfrm>
          <a:prstGeom prst="rect">
            <a:avLst/>
          </a:prstGeom>
          <a:noFill/>
          <a:ln w="9525">
            <a:noFill/>
            <a:miter lim="800000"/>
            <a:headEnd/>
            <a:tailEnd/>
          </a:ln>
          <a:effectLst/>
        </p:spPr>
        <p:txBody>
          <a:bodyPr anchor="ctr" anchorCtr="1"/>
          <a:lstStyle/>
          <a:p>
            <a:pPr algn="ctr" eaLnBrk="0" hangingPunct="0">
              <a:defRPr/>
            </a:pPr>
            <a:r>
              <a:rPr lang="en-US" sz="3200" b="0" i="1" dirty="0" smtClean="0">
                <a:solidFill>
                  <a:srgbClr val="CC00CC"/>
                </a:solidFill>
                <a:effectLst>
                  <a:outerShdw blurRad="38100" dist="38100" dir="2700000" algn="tl">
                    <a:srgbClr val="000000">
                      <a:alpha val="43137"/>
                    </a:srgbClr>
                  </a:outerShdw>
                </a:effectLst>
                <a:latin typeface="Lucida Sans" pitchFamily="34" charset="0"/>
              </a:rPr>
              <a:t>Findings </a:t>
            </a:r>
            <a:r>
              <a:rPr lang="en-US" sz="3200" b="0" i="1" dirty="0">
                <a:solidFill>
                  <a:srgbClr val="CC00CC"/>
                </a:solidFill>
                <a:effectLst>
                  <a:outerShdw blurRad="38100" dist="38100" dir="2700000" algn="tl">
                    <a:srgbClr val="000000">
                      <a:alpha val="43137"/>
                    </a:srgbClr>
                  </a:outerShdw>
                </a:effectLst>
                <a:latin typeface="Lucida Sans" pitchFamily="34" charset="0"/>
              </a:rPr>
              <a:t>from </a:t>
            </a:r>
            <a:r>
              <a:rPr lang="en-US" sz="3200" b="0" i="1" dirty="0" smtClean="0">
                <a:solidFill>
                  <a:srgbClr val="CC00CC"/>
                </a:solidFill>
                <a:effectLst>
                  <a:outerShdw blurRad="38100" dist="38100" dir="2700000" algn="tl">
                    <a:srgbClr val="000000">
                      <a:alpha val="43137"/>
                    </a:srgbClr>
                  </a:outerShdw>
                </a:effectLst>
                <a:latin typeface="Lucida Sans" pitchFamily="34" charset="0"/>
              </a:rPr>
              <a:t>the </a:t>
            </a:r>
            <a:r>
              <a:rPr lang="en-US" sz="3200" b="0" i="1" dirty="0">
                <a:solidFill>
                  <a:srgbClr val="CC00CC"/>
                </a:solidFill>
                <a:effectLst>
                  <a:outerShdw blurRad="38100" dist="38100" dir="2700000" algn="tl">
                    <a:srgbClr val="000000">
                      <a:alpha val="43137"/>
                    </a:srgbClr>
                  </a:outerShdw>
                </a:effectLst>
                <a:latin typeface="Lucida Sans" pitchFamily="34" charset="0"/>
              </a:rPr>
              <a:t>Texas Middle and Secondary Mathematics Project</a:t>
            </a:r>
            <a:r>
              <a:rPr lang="en-US" sz="3200" b="0" dirty="0">
                <a:solidFill>
                  <a:srgbClr val="CC00CC"/>
                </a:solidFill>
                <a:effectLst>
                  <a:outerShdw blurRad="38100" dist="38100" dir="2700000" algn="tl">
                    <a:srgbClr val="000000">
                      <a:alpha val="43137"/>
                    </a:srgbClr>
                  </a:outerShdw>
                </a:effectLst>
                <a:latin typeface="Lucida Sans" pitchFamily="34" charset="0"/>
              </a:rPr>
              <a:t> </a:t>
            </a:r>
            <a:endParaRPr lang="en-US" sz="3200" b="0" i="1" dirty="0">
              <a:solidFill>
                <a:srgbClr val="CC00CC"/>
              </a:solidFill>
              <a:effectLst>
                <a:outerShdw blurRad="38100" dist="38100" dir="2700000" algn="tl">
                  <a:srgbClr val="000000">
                    <a:alpha val="43137"/>
                  </a:srgbClr>
                </a:outerShdw>
              </a:effectLst>
              <a:latin typeface="Lucida Sans" pitchFamily="34" charset="0"/>
            </a:endParaRPr>
          </a:p>
        </p:txBody>
      </p:sp>
      <p:sp>
        <p:nvSpPr>
          <p:cNvPr id="5" name="Rectangle 4"/>
          <p:cNvSpPr/>
          <p:nvPr/>
        </p:nvSpPr>
        <p:spPr>
          <a:xfrm>
            <a:off x="304800" y="1304865"/>
            <a:ext cx="8534400" cy="5293757"/>
          </a:xfrm>
          <a:prstGeom prst="rect">
            <a:avLst/>
          </a:prstGeom>
        </p:spPr>
        <p:txBody>
          <a:bodyPr wrap="square">
            <a:spAutoFit/>
          </a:bodyPr>
          <a:lstStyle/>
          <a:p>
            <a:pPr marL="457200" indent="-457200">
              <a:buClr>
                <a:srgbClr val="CC00CC"/>
              </a:buClr>
              <a:buSzPct val="140000"/>
              <a:buFont typeface="Wingdings" pitchFamily="2" charset="2"/>
              <a:buChar char="§"/>
            </a:pPr>
            <a:r>
              <a:rPr lang="en-US" sz="2100" b="0" dirty="0" smtClean="0">
                <a:latin typeface="Lucida Sans" pitchFamily="34" charset="0"/>
              </a:rPr>
              <a:t>Since </a:t>
            </a:r>
            <a:r>
              <a:rPr lang="en-US" sz="2100" b="0" dirty="0" smtClean="0">
                <a:latin typeface="Lucida Sans" pitchFamily="34" charset="0"/>
              </a:rPr>
              <a:t>its onset, the TxMSMP</a:t>
            </a:r>
            <a:r>
              <a:rPr lang="en-US" sz="2100" b="0" dirty="0" smtClean="0">
                <a:latin typeface="Lucida Sans" pitchFamily="34" charset="0"/>
              </a:rPr>
              <a:t> has</a:t>
            </a:r>
            <a:r>
              <a:rPr lang="en-US" sz="2100" b="0" dirty="0" smtClean="0">
                <a:latin typeface="Lucida Sans" pitchFamily="34" charset="0"/>
              </a:rPr>
              <a:t> </a:t>
            </a:r>
            <a:r>
              <a:rPr lang="en-US" sz="2100" b="0" dirty="0" smtClean="0">
                <a:latin typeface="Lucida Sans" pitchFamily="34" charset="0"/>
              </a:rPr>
              <a:t>maintained </a:t>
            </a:r>
            <a:r>
              <a:rPr lang="en-US" sz="2100" b="0" dirty="0" smtClean="0">
                <a:solidFill>
                  <a:srgbClr val="0000FF"/>
                </a:solidFill>
                <a:latin typeface="Lucida Sans" pitchFamily="34" charset="0"/>
              </a:rPr>
              <a:t>a partnership with 12 East Texas independent school districts </a:t>
            </a:r>
            <a:r>
              <a:rPr lang="en-US" sz="2100" b="0" dirty="0" smtClean="0">
                <a:latin typeface="Lucida Sans" pitchFamily="34" charset="0"/>
              </a:rPr>
              <a:t>with extended efforts among additional </a:t>
            </a:r>
            <a:r>
              <a:rPr lang="en-US" sz="2100" b="0" dirty="0" smtClean="0">
                <a:latin typeface="Lucida Sans" pitchFamily="34" charset="0"/>
              </a:rPr>
              <a:t>districts</a:t>
            </a:r>
            <a:endParaRPr lang="en-US" sz="2100" b="0" dirty="0" smtClean="0">
              <a:latin typeface="Lucida Sans" pitchFamily="34" charset="0"/>
            </a:endParaRPr>
          </a:p>
          <a:p>
            <a:pPr marL="457200" indent="-457200">
              <a:buClr>
                <a:srgbClr val="CC00CC"/>
              </a:buClr>
              <a:buSzPct val="140000"/>
              <a:buFont typeface="Wingdings" pitchFamily="2" charset="2"/>
              <a:buChar char="§"/>
            </a:pPr>
            <a:endParaRPr lang="en-US" sz="600" b="0" dirty="0" smtClean="0">
              <a:latin typeface="Lucida Sans" pitchFamily="34" charset="0"/>
            </a:endParaRPr>
          </a:p>
          <a:p>
            <a:pPr marL="457200" indent="-457200">
              <a:buClr>
                <a:srgbClr val="CC00CC"/>
              </a:buClr>
              <a:buSzPct val="140000"/>
              <a:buFont typeface="Wingdings" pitchFamily="2" charset="2"/>
              <a:buChar char="§"/>
            </a:pPr>
            <a:r>
              <a:rPr lang="en-US" sz="2100" b="0" dirty="0" smtClean="0">
                <a:latin typeface="Lucida Sans" pitchFamily="34" charset="0"/>
              </a:rPr>
              <a:t>Each </a:t>
            </a:r>
            <a:r>
              <a:rPr lang="en-US" sz="2100" b="0" dirty="0" smtClean="0">
                <a:latin typeface="Lucida Sans" pitchFamily="34" charset="0"/>
              </a:rPr>
              <a:t>core partner district </a:t>
            </a:r>
            <a:r>
              <a:rPr lang="en-US" sz="2100" b="0" dirty="0" smtClean="0">
                <a:latin typeface="Lucida Sans" pitchFamily="34" charset="0"/>
              </a:rPr>
              <a:t>has at least one representative who has attended the </a:t>
            </a:r>
            <a:r>
              <a:rPr lang="en-US" sz="2100" b="0" dirty="0" smtClean="0">
                <a:solidFill>
                  <a:srgbClr val="0000FF"/>
                </a:solidFill>
                <a:latin typeface="Lucida Sans" pitchFamily="34" charset="0"/>
              </a:rPr>
              <a:t>professional development sessions for </a:t>
            </a:r>
            <a:r>
              <a:rPr lang="en-US" sz="2100" b="0" dirty="0" smtClean="0">
                <a:solidFill>
                  <a:srgbClr val="0000FF"/>
                </a:solidFill>
                <a:latin typeface="Lucida Sans" pitchFamily="34" charset="0"/>
              </a:rPr>
              <a:t>administrators</a:t>
            </a:r>
            <a:endParaRPr lang="en-US" sz="2100" b="0" dirty="0" smtClean="0">
              <a:solidFill>
                <a:srgbClr val="0000FF"/>
              </a:solidFill>
              <a:latin typeface="Lucida Sans" pitchFamily="34" charset="0"/>
            </a:endParaRPr>
          </a:p>
          <a:p>
            <a:pPr marL="457200" indent="-457200">
              <a:buClr>
                <a:srgbClr val="CC00CC"/>
              </a:buClr>
              <a:buSzPct val="140000"/>
              <a:buFont typeface="Wingdings" pitchFamily="2" charset="2"/>
              <a:buChar char="§"/>
            </a:pPr>
            <a:endParaRPr lang="en-US" sz="600" b="0" dirty="0" smtClean="0">
              <a:latin typeface="Lucida Sans" pitchFamily="34" charset="0"/>
            </a:endParaRPr>
          </a:p>
          <a:p>
            <a:pPr marL="457200" indent="-457200">
              <a:buClr>
                <a:srgbClr val="CC00CC"/>
              </a:buClr>
              <a:buSzPct val="140000"/>
              <a:buFont typeface="Wingdings" pitchFamily="2" charset="2"/>
              <a:buChar char="§"/>
            </a:pPr>
            <a:r>
              <a:rPr lang="en-US" sz="2100" b="0" dirty="0" smtClean="0">
                <a:latin typeface="Lucida Sans" pitchFamily="34" charset="0"/>
              </a:rPr>
              <a:t>Improved the </a:t>
            </a:r>
            <a:r>
              <a:rPr lang="en-US" sz="2100" b="0" dirty="0" smtClean="0">
                <a:solidFill>
                  <a:srgbClr val="0000FF"/>
                </a:solidFill>
                <a:latin typeface="Lucida Sans" pitchFamily="34" charset="0"/>
              </a:rPr>
              <a:t>awareness and involvement of mathematics higher education faculty </a:t>
            </a:r>
            <a:r>
              <a:rPr lang="en-US" sz="2100" b="0" dirty="0" smtClean="0">
                <a:latin typeface="Lucida Sans" pitchFamily="34" charset="0"/>
              </a:rPr>
              <a:t>regarding preparation and professional development of teachers by: </a:t>
            </a:r>
          </a:p>
          <a:p>
            <a:pPr lvl="2" indent="-457200">
              <a:buClr>
                <a:srgbClr val="CC00CC"/>
              </a:buClr>
              <a:buSzPct val="140000"/>
              <a:buFont typeface="Arial" pitchFamily="34" charset="0"/>
              <a:buChar char="•"/>
            </a:pPr>
            <a:r>
              <a:rPr lang="en-US" sz="2000" b="0" dirty="0" smtClean="0">
                <a:latin typeface="Lucida Sans" pitchFamily="34" charset="0"/>
              </a:rPr>
              <a:t>involving mathematics faculty from other higher education institutions across the state in the project </a:t>
            </a:r>
            <a:r>
              <a:rPr lang="en-US" sz="2000" b="0" dirty="0" smtClean="0">
                <a:latin typeface="Lucida Sans" pitchFamily="34" charset="0"/>
              </a:rPr>
              <a:t>operation</a:t>
            </a:r>
            <a:endParaRPr lang="en-US" sz="2000" b="0" dirty="0" smtClean="0">
              <a:latin typeface="Lucida Sans" pitchFamily="34" charset="0"/>
            </a:endParaRPr>
          </a:p>
          <a:p>
            <a:pPr lvl="2" indent="-457200">
              <a:buClr>
                <a:srgbClr val="CC00CC"/>
              </a:buClr>
              <a:buSzPct val="140000"/>
              <a:buFont typeface="Arial" pitchFamily="34" charset="0"/>
              <a:buChar char="•"/>
            </a:pPr>
            <a:r>
              <a:rPr lang="en-US" sz="2000" b="0" dirty="0" smtClean="0">
                <a:latin typeface="Lucida Sans" pitchFamily="34" charset="0"/>
              </a:rPr>
              <a:t>noting evidence within other college/university mathematics departments of curricular and programmatic changes designed and implemented to better meet the needs of 4 - 12 mathematics </a:t>
            </a:r>
            <a:r>
              <a:rPr lang="en-US" sz="2000" b="0" dirty="0" smtClean="0">
                <a:latin typeface="Lucida Sans" pitchFamily="34" charset="0"/>
              </a:rPr>
              <a:t>teachers</a:t>
            </a:r>
            <a:endParaRPr lang="en-US" sz="2000" b="0" dirty="0" smtClean="0">
              <a:latin typeface="Lucida Sans" pitchFamily="34" charset="0"/>
            </a:endParaRPr>
          </a:p>
          <a:p>
            <a:endParaRPr lang="en-US" sz="2000" b="0" dirty="0">
              <a:latin typeface="Lucida Sans"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lstStyle/>
          <a:p>
            <a:r>
              <a:rPr lang="en-US" dirty="0" smtClean="0">
                <a:solidFill>
                  <a:srgbClr val="0000FF"/>
                </a:solidFill>
                <a:effectLst>
                  <a:outerShdw blurRad="38100" dist="38100" dir="2700000" algn="tl">
                    <a:srgbClr val="000000">
                      <a:alpha val="43137"/>
                    </a:srgbClr>
                  </a:outerShdw>
                </a:effectLst>
                <a:latin typeface="Lucida Sans" pitchFamily="34" charset="0"/>
              </a:rPr>
              <a:t>Challenging Courses and Curriculum</a:t>
            </a:r>
            <a:endParaRPr lang="en-US" dirty="0">
              <a:solidFill>
                <a:srgbClr val="0000FF"/>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858000" y="6019800"/>
            <a:ext cx="2209800" cy="762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atin typeface="Lucida Sans" pitchFamily="34" charset="0"/>
                <a:cs typeface="Lucida Sans" pitchFamily="34" charset="0"/>
              </a:rPr>
              <a:t>New reports</a:t>
            </a:r>
            <a:endParaRPr lang="en-US" sz="2200" dirty="0">
              <a:latin typeface="Lucida Sans" pitchFamily="34" charset="0"/>
              <a:cs typeface="Lucida Sans" pitchFamily="34" charset="0"/>
            </a:endParaRPr>
          </a:p>
        </p:txBody>
      </p:sp>
      <p:pic>
        <p:nvPicPr>
          <p:cNvPr id="6" name="Picture 3"/>
          <p:cNvPicPr>
            <a:picLocks noChangeArrowheads="1"/>
          </p:cNvPicPr>
          <p:nvPr/>
        </p:nvPicPr>
        <p:blipFill>
          <a:blip r:embed="rId3" cstate="print"/>
          <a:srcRect/>
          <a:stretch>
            <a:fillRect/>
          </a:stretch>
        </p:blipFill>
        <p:spPr bwMode="auto">
          <a:xfrm>
            <a:off x="457200" y="2331720"/>
            <a:ext cx="457200" cy="640080"/>
          </a:xfrm>
          <a:prstGeom prst="rect">
            <a:avLst/>
          </a:prstGeom>
          <a:noFill/>
          <a:ln w="25400">
            <a:solidFill>
              <a:srgbClr val="800000"/>
            </a:solidFill>
            <a:miter lim="800000"/>
            <a:headEnd/>
            <a:tailEnd/>
          </a:ln>
        </p:spPr>
      </p:pic>
      <p:pic>
        <p:nvPicPr>
          <p:cNvPr id="8" name="Picture 5"/>
          <p:cNvPicPr>
            <a:picLocks noChangeArrowheads="1"/>
          </p:cNvPicPr>
          <p:nvPr/>
        </p:nvPicPr>
        <p:blipFill>
          <a:blip r:embed="rId4" cstate="print"/>
          <a:srcRect/>
          <a:stretch>
            <a:fillRect/>
          </a:stretch>
        </p:blipFill>
        <p:spPr bwMode="auto">
          <a:xfrm>
            <a:off x="457201" y="3124200"/>
            <a:ext cx="457200" cy="640080"/>
          </a:xfrm>
          <a:prstGeom prst="rect">
            <a:avLst/>
          </a:prstGeom>
          <a:noFill/>
          <a:ln w="25400">
            <a:solidFill>
              <a:srgbClr val="800000"/>
            </a:solidFill>
            <a:miter lim="800000"/>
            <a:headEnd/>
            <a:tailEnd/>
          </a:ln>
        </p:spPr>
      </p:pic>
      <p:pic>
        <p:nvPicPr>
          <p:cNvPr id="9" name="Picture 4"/>
          <p:cNvPicPr>
            <a:picLocks noChangeArrowheads="1"/>
          </p:cNvPicPr>
          <p:nvPr/>
        </p:nvPicPr>
        <p:blipFill>
          <a:blip r:embed="rId5" cstate="print"/>
          <a:srcRect/>
          <a:stretch>
            <a:fillRect/>
          </a:stretch>
        </p:blipFill>
        <p:spPr bwMode="auto">
          <a:xfrm>
            <a:off x="457202" y="685800"/>
            <a:ext cx="457200" cy="640080"/>
          </a:xfrm>
          <a:prstGeom prst="rect">
            <a:avLst/>
          </a:prstGeom>
          <a:noFill/>
          <a:ln w="25400">
            <a:solidFill>
              <a:srgbClr val="800000"/>
            </a:solidFill>
            <a:miter lim="800000"/>
            <a:headEnd/>
            <a:tailEnd/>
          </a:ln>
        </p:spPr>
      </p:pic>
      <p:pic>
        <p:nvPicPr>
          <p:cNvPr id="10" name="Picture 2"/>
          <p:cNvPicPr>
            <a:picLocks noChangeArrowheads="1"/>
          </p:cNvPicPr>
          <p:nvPr/>
        </p:nvPicPr>
        <p:blipFill>
          <a:blip r:embed="rId6" cstate="print"/>
          <a:srcRect l="65714" t="17524" r="15000" b="2476"/>
          <a:stretch>
            <a:fillRect/>
          </a:stretch>
        </p:blipFill>
        <p:spPr bwMode="auto">
          <a:xfrm>
            <a:off x="457201" y="1493520"/>
            <a:ext cx="457200" cy="640080"/>
          </a:xfrm>
          <a:prstGeom prst="rect">
            <a:avLst/>
          </a:prstGeom>
          <a:noFill/>
          <a:ln w="25400">
            <a:solidFill>
              <a:srgbClr val="800000"/>
            </a:solidFill>
            <a:miter lim="800000"/>
            <a:headEnd/>
            <a:tailEnd/>
          </a:ln>
        </p:spPr>
      </p:pic>
      <p:pic>
        <p:nvPicPr>
          <p:cNvPr id="1026" name="Picture 2"/>
          <p:cNvPicPr>
            <a:picLocks noChangeArrowheads="1"/>
          </p:cNvPicPr>
          <p:nvPr/>
        </p:nvPicPr>
        <p:blipFill>
          <a:blip r:embed="rId7" cstate="print"/>
          <a:srcRect/>
          <a:stretch>
            <a:fillRect/>
          </a:stretch>
        </p:blipFill>
        <p:spPr bwMode="auto">
          <a:xfrm>
            <a:off x="457201" y="3931920"/>
            <a:ext cx="457200" cy="640080"/>
          </a:xfrm>
          <a:prstGeom prst="rect">
            <a:avLst/>
          </a:prstGeom>
          <a:noFill/>
          <a:ln w="25400">
            <a:solidFill>
              <a:srgbClr val="800000"/>
            </a:solidFill>
            <a:miter lim="800000"/>
            <a:headEnd/>
            <a:tailEnd/>
          </a:ln>
        </p:spPr>
      </p:pic>
      <p:pic>
        <p:nvPicPr>
          <p:cNvPr id="1027" name="Picture 3"/>
          <p:cNvPicPr>
            <a:picLocks noChangeArrowheads="1"/>
          </p:cNvPicPr>
          <p:nvPr/>
        </p:nvPicPr>
        <p:blipFill>
          <a:blip r:embed="rId8" cstate="print"/>
          <a:srcRect/>
          <a:stretch>
            <a:fillRect/>
          </a:stretch>
        </p:blipFill>
        <p:spPr bwMode="auto">
          <a:xfrm>
            <a:off x="457201" y="4770120"/>
            <a:ext cx="457200" cy="640080"/>
          </a:xfrm>
          <a:prstGeom prst="rect">
            <a:avLst/>
          </a:prstGeom>
          <a:noFill/>
          <a:ln w="25400">
            <a:solidFill>
              <a:srgbClr val="800000"/>
            </a:solidFill>
            <a:miter lim="800000"/>
            <a:headEnd/>
            <a:tailEnd/>
          </a:ln>
        </p:spPr>
      </p:pic>
      <p:sp>
        <p:nvSpPr>
          <p:cNvPr id="15" name="Rectangle 14"/>
          <p:cNvSpPr/>
          <p:nvPr/>
        </p:nvSpPr>
        <p:spPr>
          <a:xfrm>
            <a:off x="1" y="55602"/>
            <a:ext cx="9144000" cy="553998"/>
          </a:xfrm>
          <a:prstGeom prst="rect">
            <a:avLst/>
          </a:prstGeom>
        </p:spPr>
        <p:txBody>
          <a:bodyPr wrap="square">
            <a:spAutoFit/>
          </a:bodyPr>
          <a:lstStyle/>
          <a:p>
            <a:pPr algn="ctr">
              <a:spcBef>
                <a:spcPct val="0"/>
              </a:spcBef>
            </a:pPr>
            <a:r>
              <a:rPr lang="en-US" sz="3000" b="0" dirty="0" smtClean="0">
                <a:solidFill>
                  <a:srgbClr val="0000FF"/>
                </a:solidFill>
                <a:effectLst>
                  <a:outerShdw blurRad="38100" dist="38100" dir="2700000" algn="tl">
                    <a:srgbClr val="000000">
                      <a:alpha val="43137"/>
                    </a:srgbClr>
                  </a:outerShdw>
                </a:effectLst>
                <a:latin typeface="Lucida Sans" pitchFamily="34" charset="0"/>
                <a:ea typeface="+mj-ea"/>
                <a:cs typeface="Lucida Sans" pitchFamily="34" charset="0"/>
              </a:rPr>
              <a:t>Relevant National Reports for STEM Education</a:t>
            </a:r>
            <a:endParaRPr lang="en-US" sz="3000" b="0" dirty="0">
              <a:solidFill>
                <a:srgbClr val="0000FF"/>
              </a:solidFill>
              <a:effectLst>
                <a:outerShdw blurRad="38100" dist="38100" dir="2700000" algn="tl">
                  <a:srgbClr val="000000">
                    <a:alpha val="43137"/>
                  </a:srgbClr>
                </a:outerShdw>
              </a:effectLst>
              <a:latin typeface="Lucida Sans" pitchFamily="34" charset="0"/>
              <a:ea typeface="+mj-ea"/>
              <a:cs typeface="Lucida Sans" pitchFamily="34" charset="0"/>
            </a:endParaRPr>
          </a:p>
        </p:txBody>
      </p:sp>
      <p:graphicFrame>
        <p:nvGraphicFramePr>
          <p:cNvPr id="24" name="Table 23"/>
          <p:cNvGraphicFramePr>
            <a:graphicFrameLocks noGrp="1"/>
          </p:cNvGraphicFramePr>
          <p:nvPr/>
        </p:nvGraphicFramePr>
        <p:xfrm>
          <a:off x="1219200" y="609600"/>
          <a:ext cx="5715000" cy="5721534"/>
        </p:xfrm>
        <a:graphic>
          <a:graphicData uri="http://schemas.openxmlformats.org/drawingml/2006/table">
            <a:tbl>
              <a:tblPr firstRow="1" bandRow="1">
                <a:tableStyleId>{0E3FDE45-AF77-4B5C-9715-49D594BDF05E}</a:tableStyleId>
              </a:tblPr>
              <a:tblGrid>
                <a:gridCol w="5715000"/>
              </a:tblGrid>
              <a:tr h="8164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b="0" dirty="0" smtClean="0">
                        <a:latin typeface="Lucida Sans" pitchFamily="34" charset="0"/>
                        <a:cs typeface="Lucida Sans" pitchFamily="34" charset="0"/>
                      </a:endParaRPr>
                    </a:p>
                  </a:txBody>
                  <a:tcPr anchor="b">
                    <a:lnL>
                      <a:noFill/>
                    </a:lnL>
                    <a:lnR>
                      <a:noFill/>
                    </a:lnR>
                    <a:lnT w="12700" cmpd="sng">
                      <a:noFill/>
                    </a:lnT>
                    <a:lnB w="28575"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tcPr>
                </a:tc>
              </a:tr>
              <a:tr h="8164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600" dirty="0" smtClean="0">
                        <a:latin typeface="Lucida Sans" pitchFamily="34" charset="0"/>
                        <a:cs typeface="Lucida Sans" pitchFamily="34" charset="0"/>
                      </a:endParaRPr>
                    </a:p>
                  </a:txBody>
                  <a:tcPr anchor="b">
                    <a:lnL>
                      <a:noFill/>
                    </a:lnL>
                    <a:lnR>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8164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Expanding Underrepresented Minority Participation: </a:t>
                      </a:r>
                    </a:p>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America's Science and Technology Talent at the Crossroads (2011)</a:t>
                      </a:r>
                    </a:p>
                  </a:txBody>
                  <a:tcPr anchor="b">
                    <a:lnL>
                      <a:noFill/>
                    </a:lnL>
                    <a:lnR>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tcPr>
                </a:tc>
              </a:tr>
              <a:tr h="8164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Rising Above the Gathering Storm Revisited: </a:t>
                      </a:r>
                    </a:p>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Rapidly Approaching Category 5 (2010)</a:t>
                      </a:r>
                    </a:p>
                  </a:txBody>
                  <a:tcPr anchor="b">
                    <a:lnL>
                      <a:noFill/>
                    </a:lnL>
                    <a:lnR>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8164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Preparing Teachers, </a:t>
                      </a:r>
                    </a:p>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Building Evidence for Sound Policy (2010)</a:t>
                      </a:r>
                    </a:p>
                  </a:txBody>
                  <a:tcPr anchor="b">
                    <a:lnL>
                      <a:noFill/>
                    </a:lnL>
                    <a:lnR>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tcPr>
                </a:tc>
              </a:tr>
              <a:tr h="8164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Transforming American Education: </a:t>
                      </a:r>
                    </a:p>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Learning Powered by Technology (2010)</a:t>
                      </a:r>
                    </a:p>
                  </a:txBody>
                  <a:tcPr anchor="b">
                    <a:lnL>
                      <a:noFill/>
                    </a:lnL>
                    <a:lnR>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r h="81642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Lucida Sans" pitchFamily="34" charset="0"/>
                          <a:cs typeface="Lucida Sans" pitchFamily="34" charset="0"/>
                        </a:rPr>
                        <a:t>Running on Empty:</a:t>
                      </a:r>
                      <a:r>
                        <a:rPr lang="en-US" sz="1600" baseline="0" dirty="0" smtClean="0">
                          <a:latin typeface="Lucida Sans" pitchFamily="34" charset="0"/>
                          <a:cs typeface="Lucida Sans" pitchFamily="34" charset="0"/>
                        </a:rPr>
                        <a:t> Failure to Teach K-12 </a:t>
                      </a:r>
                    </a:p>
                    <a:p>
                      <a:pPr marL="0" marR="0" indent="0" algn="r"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Lucida Sans" pitchFamily="34" charset="0"/>
                          <a:cs typeface="Lucida Sans" pitchFamily="34" charset="0"/>
                        </a:rPr>
                        <a:t>Computer Science in the Digital Age (2010)</a:t>
                      </a:r>
                      <a:endParaRPr lang="en-US" sz="1600" dirty="0" smtClean="0">
                        <a:latin typeface="Lucida Sans" pitchFamily="34" charset="0"/>
                        <a:cs typeface="Lucida Sans" pitchFamily="34" charset="0"/>
                      </a:endParaRPr>
                    </a:p>
                  </a:txBody>
                  <a:tcPr anchor="b">
                    <a:lnL>
                      <a:noFill/>
                    </a:lnL>
                    <a:lnR>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TextBox 15"/>
          <p:cNvSpPr txBox="1"/>
          <p:nvPr/>
        </p:nvSpPr>
        <p:spPr>
          <a:xfrm>
            <a:off x="816433" y="1390471"/>
            <a:ext cx="6117767" cy="1200329"/>
          </a:xfrm>
          <a:prstGeom prst="rect">
            <a:avLst/>
          </a:prstGeom>
          <a:noFill/>
        </p:spPr>
        <p:txBody>
          <a:bodyPr wrap="square" rtlCol="0">
            <a:spAutoFit/>
          </a:bodyPr>
          <a:lstStyle/>
          <a:p>
            <a:pPr algn="r">
              <a:defRPr/>
            </a:pPr>
            <a:r>
              <a:rPr lang="en-US" sz="1600" b="0" dirty="0" smtClean="0">
                <a:latin typeface="Lucida Sans" pitchFamily="34" charset="0"/>
                <a:cs typeface="Lucida Sans" pitchFamily="34" charset="0"/>
              </a:rPr>
              <a:t>						Prepare and Inspire: K-12 Education in STEM for America’s Future (2010)</a:t>
            </a:r>
          </a:p>
          <a:p>
            <a:endParaRPr lang="en-US" b="0" dirty="0">
              <a:latin typeface="Lucida Sans" pitchFamily="34" charset="0"/>
              <a:cs typeface="Lucida Sans" pitchFamily="34" charset="0"/>
            </a:endParaRPr>
          </a:p>
        </p:txBody>
      </p:sp>
      <p:sp>
        <p:nvSpPr>
          <p:cNvPr id="18" name="TextBox 17"/>
          <p:cNvSpPr txBox="1"/>
          <p:nvPr/>
        </p:nvSpPr>
        <p:spPr>
          <a:xfrm>
            <a:off x="1219200" y="863025"/>
            <a:ext cx="5715605" cy="584775"/>
          </a:xfrm>
          <a:prstGeom prst="rect">
            <a:avLst/>
          </a:prstGeom>
          <a:noFill/>
        </p:spPr>
        <p:txBody>
          <a:bodyPr wrap="square" rtlCol="0" anchor="b">
            <a:spAutoFit/>
          </a:bodyPr>
          <a:lstStyle/>
          <a:p>
            <a:pPr algn="r"/>
            <a:r>
              <a:rPr lang="en-US" sz="1600" b="0" dirty="0" smtClean="0">
                <a:latin typeface="Lucida Sans" pitchFamily="34" charset="0"/>
                <a:cs typeface="Lucida Sans" pitchFamily="34" charset="0"/>
              </a:rPr>
              <a:t>Preparing </a:t>
            </a:r>
            <a:r>
              <a:rPr lang="en-US" sz="1600" b="0" dirty="0" smtClean="0">
                <a:latin typeface="Lucida Sans" pitchFamily="34" charset="0"/>
                <a:cs typeface="Lucida Sans" pitchFamily="34" charset="0"/>
              </a:rPr>
              <a:t>the Next Generation of STEM Innovators (2010)</a:t>
            </a:r>
            <a:endParaRPr lang="en-US" b="0" dirty="0">
              <a:latin typeface="Lucida Sans" pitchFamily="34" charset="0"/>
              <a:cs typeface="Lucida Sans" pitchFamily="34" charset="0"/>
            </a:endParaRPr>
          </a:p>
        </p:txBody>
      </p:sp>
      <p:grpSp>
        <p:nvGrpSpPr>
          <p:cNvPr id="2" name="Group 3"/>
          <p:cNvGrpSpPr>
            <a:grpSpLocks noChangeAspect="1"/>
          </p:cNvGrpSpPr>
          <p:nvPr/>
        </p:nvGrpSpPr>
        <p:grpSpPr>
          <a:xfrm>
            <a:off x="457201" y="5608320"/>
            <a:ext cx="443762" cy="640080"/>
            <a:chOff x="3874367" y="1727191"/>
            <a:chExt cx="470290" cy="660789"/>
          </a:xfrm>
        </p:grpSpPr>
        <p:pic>
          <p:nvPicPr>
            <p:cNvPr id="25" name="Picture 24" descr="Running on Empty cover.jpg"/>
            <p:cNvPicPr>
              <a:picLocks noChangeAspect="1"/>
            </p:cNvPicPr>
            <p:nvPr/>
          </p:nvPicPr>
          <p:blipFill>
            <a:blip r:embed="rId9" cstate="print"/>
            <a:stretch>
              <a:fillRect/>
            </a:stretch>
          </p:blipFill>
          <p:spPr>
            <a:xfrm>
              <a:off x="3878364" y="1727191"/>
              <a:ext cx="462297" cy="660789"/>
            </a:xfrm>
            <a:prstGeom prst="rect">
              <a:avLst/>
            </a:prstGeom>
            <a:ln w="25400">
              <a:solidFill>
                <a:schemeClr val="tx1"/>
              </a:solidFill>
            </a:ln>
          </p:spPr>
        </p:pic>
        <p:sp>
          <p:nvSpPr>
            <p:cNvPr id="26" name="Rectangle 25"/>
            <p:cNvSpPr/>
            <p:nvPr/>
          </p:nvSpPr>
          <p:spPr>
            <a:xfrm>
              <a:off x="3874367" y="1733805"/>
              <a:ext cx="470290" cy="647560"/>
            </a:xfrm>
            <a:prstGeom prst="rect">
              <a:avLst/>
            </a:prstGeom>
            <a:noFill/>
            <a:ln w="25400" cap="flat" cmpd="sng" algn="ctr">
              <a:solidFill>
                <a:srgbClr val="8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dirty="0">
                <a:latin typeface="Lucida Sans" pitchFamily="34" charset="0"/>
                <a:cs typeface="Lucida Sans" pitchFamily="34" charset="0"/>
              </a:endParaRPr>
            </a:p>
          </p:txBody>
        </p:sp>
      </p:grpSp>
      <p:pic>
        <p:nvPicPr>
          <p:cNvPr id="47106" name="Picture 2" descr="http://www.google.com/url?source=imglanding&amp;ct=img&amp;q=http://ecx.images-amazon.com/images/I/51gGY5oOpbL._SL500_AA300_.jpg&amp;sa=X&amp;ei=nM2FTq7DNIXx0gHf5cTZDw&amp;ved=0CAkQ8wc&amp;usg=AFQjCNEn8MxdiCgH1YdPYOIpyduUdxXVBQ"/>
          <p:cNvPicPr>
            <a:picLocks noChangeAspect="1" noChangeArrowheads="1"/>
          </p:cNvPicPr>
          <p:nvPr/>
        </p:nvPicPr>
        <p:blipFill>
          <a:blip r:embed="rId10" cstate="print"/>
          <a:srcRect l="13334" r="12000"/>
          <a:stretch>
            <a:fillRect/>
          </a:stretch>
        </p:blipFill>
        <p:spPr bwMode="auto">
          <a:xfrm>
            <a:off x="7221728" y="1219200"/>
            <a:ext cx="1465072" cy="1962150"/>
          </a:xfrm>
          <a:prstGeom prst="rect">
            <a:avLst/>
          </a:prstGeom>
          <a:noFill/>
          <a:ln w="38100">
            <a:solidFill>
              <a:schemeClr val="accent2">
                <a:lumMod val="50000"/>
              </a:schemeClr>
            </a:solidFill>
          </a:ln>
        </p:spPr>
      </p:pic>
      <p:sp>
        <p:nvSpPr>
          <p:cNvPr id="19" name="TextBox 18"/>
          <p:cNvSpPr txBox="1"/>
          <p:nvPr/>
        </p:nvSpPr>
        <p:spPr>
          <a:xfrm>
            <a:off x="7010400" y="3352800"/>
            <a:ext cx="1981200" cy="2923877"/>
          </a:xfrm>
          <a:prstGeom prst="rect">
            <a:avLst/>
          </a:prstGeom>
          <a:noFill/>
        </p:spPr>
        <p:txBody>
          <a:bodyPr wrap="square" rtlCol="0">
            <a:spAutoFit/>
          </a:bodyPr>
          <a:lstStyle/>
          <a:p>
            <a:pPr>
              <a:defRPr/>
            </a:pPr>
            <a:r>
              <a:rPr lang="en-US" sz="1600" dirty="0" smtClean="0">
                <a:latin typeface="Lucida Sans" pitchFamily="34" charset="0"/>
                <a:cs typeface="Lucida Sans" pitchFamily="34" charset="0"/>
              </a:rPr>
              <a:t>Successful K-12 STEM Education: Identifying Effective Approaches in Science, </a:t>
            </a:r>
            <a:r>
              <a:rPr lang="en-US" sz="1600" dirty="0" smtClean="0">
                <a:latin typeface="Lucida Sans" pitchFamily="34" charset="0"/>
                <a:cs typeface="Lucida Sans" pitchFamily="34" charset="0"/>
              </a:rPr>
              <a:t>Technology, Engineering, </a:t>
            </a:r>
            <a:r>
              <a:rPr lang="en-US" sz="1600" dirty="0" smtClean="0">
                <a:latin typeface="Lucida Sans" pitchFamily="34" charset="0"/>
                <a:cs typeface="Lucida Sans" pitchFamily="34" charset="0"/>
              </a:rPr>
              <a:t>and Mathematics (2011)</a:t>
            </a:r>
          </a:p>
          <a:p>
            <a:endParaRPr lang="en-US" dirty="0">
              <a:latin typeface="Lucida Sans" pitchFamily="34" charset="0"/>
              <a:cs typeface="Lucida Sans"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advClick="0" advTm="15000">
        <p:fade/>
      </p:transition>
    </mc:Choice>
    <mc:Fallback>
      <p:transition spd="med" advClick="0" advTm="15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228600" y="914400"/>
            <a:ext cx="8686800" cy="4724400"/>
          </a:xfrm>
          <a:prstGeom prst="rect">
            <a:avLst/>
          </a:prstGeom>
          <a:noFill/>
          <a:ln w="9525">
            <a:noFill/>
            <a:miter lim="800000"/>
            <a:headEnd/>
            <a:tailEnd/>
          </a:ln>
          <a:effectLst/>
        </p:spPr>
        <p:txBody>
          <a:bodyPr/>
          <a:lstStyle/>
          <a:p>
            <a:pPr>
              <a:spcBef>
                <a:spcPct val="20000"/>
              </a:spcBef>
              <a:buSzPct val="100000"/>
              <a:buFont typeface="Wingdings" pitchFamily="2" charset="2"/>
              <a:buNone/>
              <a:defRPr/>
            </a:pPr>
            <a:r>
              <a:rPr lang="en-US" dirty="0">
                <a:solidFill>
                  <a:srgbClr val="CC00CC"/>
                </a:solidFill>
                <a:latin typeface="Lucida Sans" pitchFamily="34" charset="0"/>
              </a:rPr>
              <a:t>Through new long-term and coherent courses and programs, the involvement of STEM faculty and their departments in pre- and in-service education enhances content knowledge of teachers</a:t>
            </a:r>
            <a:r>
              <a:rPr lang="en-US" b="0" dirty="0">
                <a:solidFill>
                  <a:srgbClr val="CC00CC"/>
                </a:solidFill>
                <a:effectLst>
                  <a:outerShdw blurRad="38100" dist="38100" dir="2700000" algn="tl">
                    <a:srgbClr val="000000"/>
                  </a:outerShdw>
                </a:effectLst>
                <a:latin typeface="Lucida Sans" pitchFamily="34" charset="0"/>
              </a:rPr>
              <a:t> </a:t>
            </a:r>
            <a:r>
              <a:rPr lang="en-US" b="0" dirty="0">
                <a:solidFill>
                  <a:srgbClr val="CC00CC"/>
                </a:solidFill>
                <a:latin typeface="Lucida Sans" pitchFamily="34" charset="0"/>
              </a:rPr>
              <a:t> </a:t>
            </a:r>
          </a:p>
          <a:p>
            <a:pPr marL="228600" lvl="1">
              <a:spcBef>
                <a:spcPct val="20000"/>
              </a:spcBef>
              <a:buClr>
                <a:schemeClr val="hlink"/>
              </a:buClr>
              <a:buSzPct val="65000"/>
              <a:buFont typeface="Wingdings" pitchFamily="2" charset="2"/>
              <a:buNone/>
              <a:defRPr/>
            </a:pPr>
            <a:r>
              <a:rPr lang="en-US" sz="2100" b="0" dirty="0" smtClean="0">
                <a:latin typeface="Lucida Sans" pitchFamily="34" charset="0"/>
              </a:rPr>
              <a:t>In </a:t>
            </a:r>
            <a:r>
              <a:rPr lang="en-US" sz="2100" b="0" dirty="0">
                <a:latin typeface="Lucida Sans" pitchFamily="34" charset="0"/>
              </a:rPr>
              <a:t>Western Washington University’s </a:t>
            </a:r>
            <a:r>
              <a:rPr lang="en-US" sz="2100" b="0" i="1" dirty="0">
                <a:latin typeface="Lucida Sans" pitchFamily="34" charset="0"/>
              </a:rPr>
              <a:t>North Cascades and Olympic Science Partnership</a:t>
            </a:r>
            <a:r>
              <a:rPr lang="en-US" sz="2100" b="0" dirty="0">
                <a:latin typeface="Lucida Sans" pitchFamily="34" charset="0"/>
              </a:rPr>
              <a:t>, which includes local community colleges and 28 predominately rural school districts, over 150 teachers have been engaged in a long-term experience of three 80-hour summer academies and at least 40 hours of professional development in each of the academic years.  The sequence of learning experiences included immersions in science content with connections to instructional materials and classroom practice.  Additional experiences focused on collaborative practices, facilitation strategies and leadership skills.  This strategic, systematic approach to professional development has resulted in positive and measurable changes in teacher leaders’ knowledge and skills.</a:t>
            </a:r>
          </a:p>
        </p:txBody>
      </p:sp>
      <p:sp>
        <p:nvSpPr>
          <p:cNvPr id="522243" name="Rectangle 3"/>
          <p:cNvSpPr>
            <a:spLocks noChangeArrowheads="1"/>
          </p:cNvSpPr>
          <p:nvPr/>
        </p:nvSpPr>
        <p:spPr bwMode="auto">
          <a:xfrm>
            <a:off x="0" y="0"/>
            <a:ext cx="9144000" cy="1066800"/>
          </a:xfrm>
          <a:prstGeom prst="rect">
            <a:avLst/>
          </a:prstGeom>
          <a:noFill/>
          <a:ln w="9525">
            <a:noFill/>
            <a:miter lim="800000"/>
            <a:headEnd/>
            <a:tailEnd/>
          </a:ln>
          <a:effectLst/>
        </p:spPr>
        <p:txBody>
          <a:bodyPr anchor="ctr" anchorCtr="1"/>
          <a:lstStyle/>
          <a:p>
            <a:pPr algn="ctr">
              <a:defRPr/>
            </a:pPr>
            <a:r>
              <a:rPr lang="en-US" sz="3600" b="0" dirty="0">
                <a:solidFill>
                  <a:srgbClr val="0000FF"/>
                </a:solidFill>
                <a:effectLst>
                  <a:outerShdw blurRad="38100" dist="38100" dir="2700000" algn="tl">
                    <a:srgbClr val="000000">
                      <a:alpha val="43137"/>
                    </a:srgbClr>
                  </a:outerShdw>
                </a:effectLst>
                <a:latin typeface="Lucida Sans" pitchFamily="34" charset="0"/>
              </a:rPr>
              <a:t>What are we learning?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1000" y="5308937"/>
            <a:ext cx="8458200" cy="1061829"/>
          </a:xfrm>
          <a:prstGeom prst="rect">
            <a:avLst/>
          </a:prstGeom>
          <a:noFill/>
          <a:ln w="12700">
            <a:noFill/>
            <a:miter lim="800000"/>
            <a:headEnd type="none" w="sm" len="sm"/>
            <a:tailEnd type="none" w="sm" len="sm"/>
          </a:ln>
        </p:spPr>
        <p:txBody>
          <a:bodyPr wrap="square">
            <a:spAutoFit/>
          </a:bodyPr>
          <a:lstStyle/>
          <a:p>
            <a:r>
              <a:rPr lang="en-US" sz="2100" b="0" dirty="0">
                <a:latin typeface="Lucida Sans" pitchFamily="34" charset="0"/>
              </a:rPr>
              <a:t>Students who have NCOSP teacher leaders for one and two years of instruction are more likely to score proficient on state assessments than students who do not have such a teacher.</a:t>
            </a:r>
          </a:p>
        </p:txBody>
      </p:sp>
      <p:pic>
        <p:nvPicPr>
          <p:cNvPr id="12291" name="Picture 3" descr="NCOSP"/>
          <p:cNvPicPr>
            <a:picLocks noChangeAspect="1" noChangeArrowheads="1"/>
          </p:cNvPicPr>
          <p:nvPr/>
        </p:nvPicPr>
        <p:blipFill>
          <a:blip r:embed="rId3" cstate="print"/>
          <a:srcRect/>
          <a:stretch>
            <a:fillRect/>
          </a:stretch>
        </p:blipFill>
        <p:spPr bwMode="auto">
          <a:xfrm>
            <a:off x="1524000" y="1066800"/>
            <a:ext cx="5912539" cy="3886200"/>
          </a:xfrm>
          <a:prstGeom prst="rect">
            <a:avLst/>
          </a:prstGeom>
          <a:noFill/>
          <a:ln w="9525">
            <a:noFill/>
            <a:miter lim="800000"/>
            <a:headEnd/>
            <a:tailEnd/>
          </a:ln>
        </p:spPr>
      </p:pic>
      <p:sp>
        <p:nvSpPr>
          <p:cNvPr id="12292" name="Rectangle 4"/>
          <p:cNvSpPr>
            <a:spLocks noChangeArrowheads="1"/>
          </p:cNvSpPr>
          <p:nvPr/>
        </p:nvSpPr>
        <p:spPr bwMode="auto">
          <a:xfrm>
            <a:off x="0" y="304800"/>
            <a:ext cx="9144000" cy="461665"/>
          </a:xfrm>
          <a:prstGeom prst="rect">
            <a:avLst/>
          </a:prstGeom>
          <a:noFill/>
          <a:ln w="12700">
            <a:noFill/>
            <a:miter lim="800000"/>
            <a:headEnd type="none" w="sm" len="sm"/>
            <a:tailEnd type="none" w="sm" len="sm"/>
          </a:ln>
        </p:spPr>
        <p:txBody>
          <a:bodyPr wrap="square">
            <a:spAutoFit/>
          </a:bodyPr>
          <a:lstStyle/>
          <a:p>
            <a:pPr algn="ctr"/>
            <a:r>
              <a:rPr lang="en-US" i="1" dirty="0">
                <a:solidFill>
                  <a:srgbClr val="CC00CC"/>
                </a:solidFill>
                <a:latin typeface="Lucida Sans" pitchFamily="34" charset="0"/>
              </a:rPr>
              <a:t>North Cascades and Olympic Science Partnership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3"/>
          <p:cNvSpPr>
            <a:spLocks noChangeArrowheads="1"/>
          </p:cNvSpPr>
          <p:nvPr/>
        </p:nvSpPr>
        <p:spPr bwMode="auto">
          <a:xfrm>
            <a:off x="0" y="152400"/>
            <a:ext cx="9144000" cy="1066800"/>
          </a:xfrm>
          <a:prstGeom prst="rect">
            <a:avLst/>
          </a:prstGeom>
          <a:noFill/>
          <a:ln w="9525">
            <a:noFill/>
            <a:miter lim="800000"/>
            <a:headEnd/>
            <a:tailEnd/>
          </a:ln>
          <a:effectLst/>
        </p:spPr>
        <p:txBody>
          <a:bodyPr anchor="ctr" anchorCtr="1"/>
          <a:lstStyle/>
          <a:p>
            <a:pPr algn="ctr" eaLnBrk="0" hangingPunct="0">
              <a:defRPr/>
            </a:pPr>
            <a:r>
              <a:rPr lang="en-US" sz="3200" b="0" i="1" dirty="0" smtClean="0">
                <a:solidFill>
                  <a:srgbClr val="CC00CC"/>
                </a:solidFill>
                <a:effectLst>
                  <a:outerShdw blurRad="38100" dist="38100" dir="2700000" algn="tl">
                    <a:srgbClr val="000000">
                      <a:alpha val="43137"/>
                    </a:srgbClr>
                  </a:outerShdw>
                </a:effectLst>
                <a:latin typeface="Lucida Sans" pitchFamily="34" charset="0"/>
              </a:rPr>
              <a:t>Findings </a:t>
            </a:r>
            <a:r>
              <a:rPr lang="en-US" sz="3200" b="0" i="1" dirty="0">
                <a:solidFill>
                  <a:srgbClr val="CC00CC"/>
                </a:solidFill>
                <a:effectLst>
                  <a:outerShdw blurRad="38100" dist="38100" dir="2700000" algn="tl">
                    <a:srgbClr val="000000">
                      <a:alpha val="43137"/>
                    </a:srgbClr>
                  </a:outerShdw>
                </a:effectLst>
                <a:latin typeface="Lucida Sans" pitchFamily="34" charset="0"/>
              </a:rPr>
              <a:t>from </a:t>
            </a:r>
            <a:r>
              <a:rPr lang="en-US" sz="3200" b="0" i="1" dirty="0" smtClean="0">
                <a:solidFill>
                  <a:srgbClr val="CC00CC"/>
                </a:solidFill>
                <a:effectLst>
                  <a:outerShdw blurRad="38100" dist="38100" dir="2700000" algn="tl">
                    <a:srgbClr val="000000">
                      <a:alpha val="43137"/>
                    </a:srgbClr>
                  </a:outerShdw>
                </a:effectLst>
                <a:latin typeface="Lucida Sans" pitchFamily="34" charset="0"/>
              </a:rPr>
              <a:t>the </a:t>
            </a:r>
            <a:r>
              <a:rPr lang="en-US" sz="3200" b="0" i="1" dirty="0">
                <a:solidFill>
                  <a:srgbClr val="CC00CC"/>
                </a:solidFill>
                <a:effectLst>
                  <a:outerShdw blurRad="38100" dist="38100" dir="2700000" algn="tl">
                    <a:srgbClr val="000000">
                      <a:alpha val="43137"/>
                    </a:srgbClr>
                  </a:outerShdw>
                </a:effectLst>
                <a:latin typeface="Lucida Sans" pitchFamily="34" charset="0"/>
              </a:rPr>
              <a:t>Texas Middle and Secondary Mathematics Project</a:t>
            </a:r>
            <a:r>
              <a:rPr lang="en-US" sz="3200" b="0" dirty="0">
                <a:solidFill>
                  <a:srgbClr val="CC00CC"/>
                </a:solidFill>
                <a:effectLst>
                  <a:outerShdw blurRad="38100" dist="38100" dir="2700000" algn="tl">
                    <a:srgbClr val="000000">
                      <a:alpha val="43137"/>
                    </a:srgbClr>
                  </a:outerShdw>
                </a:effectLst>
                <a:latin typeface="Lucida Sans" pitchFamily="34" charset="0"/>
              </a:rPr>
              <a:t> </a:t>
            </a:r>
            <a:endParaRPr lang="en-US" sz="3200" b="0" i="1" dirty="0">
              <a:solidFill>
                <a:srgbClr val="CC00CC"/>
              </a:solidFill>
              <a:effectLst>
                <a:outerShdw blurRad="38100" dist="38100" dir="2700000" algn="tl">
                  <a:srgbClr val="000000">
                    <a:alpha val="43137"/>
                  </a:srgbClr>
                </a:outerShdw>
              </a:effectLst>
              <a:latin typeface="Lucida Sans" pitchFamily="34" charset="0"/>
            </a:endParaRPr>
          </a:p>
        </p:txBody>
      </p:sp>
      <p:sp>
        <p:nvSpPr>
          <p:cNvPr id="5" name="Rectangle 4"/>
          <p:cNvSpPr/>
          <p:nvPr/>
        </p:nvSpPr>
        <p:spPr>
          <a:xfrm>
            <a:off x="304800" y="1420773"/>
            <a:ext cx="8534400" cy="4447371"/>
          </a:xfrm>
          <a:prstGeom prst="rect">
            <a:avLst/>
          </a:prstGeom>
        </p:spPr>
        <p:txBody>
          <a:bodyPr wrap="square">
            <a:spAutoFit/>
          </a:bodyPr>
          <a:lstStyle/>
          <a:p>
            <a:r>
              <a:rPr lang="en-US" sz="2100" b="0" dirty="0" smtClean="0">
                <a:latin typeface="Lucida Sans" pitchFamily="34" charset="0"/>
              </a:rPr>
              <a:t>At </a:t>
            </a:r>
            <a:r>
              <a:rPr lang="en-US" sz="2100" b="0" dirty="0" smtClean="0">
                <a:latin typeface="Lucida Sans" pitchFamily="34" charset="0"/>
              </a:rPr>
              <a:t>the start </a:t>
            </a:r>
            <a:r>
              <a:rPr lang="en-US" sz="2100" b="0" dirty="0" smtClean="0">
                <a:latin typeface="Lucida Sans" pitchFamily="34" charset="0"/>
              </a:rPr>
              <a:t>of </a:t>
            </a:r>
            <a:r>
              <a:rPr lang="en-US" sz="2100" b="0" dirty="0" smtClean="0">
                <a:latin typeface="Lucida Sans" pitchFamily="34" charset="0"/>
              </a:rPr>
              <a:t>the TxMSMP</a:t>
            </a:r>
            <a:r>
              <a:rPr lang="en-US" sz="2100" b="0" dirty="0" smtClean="0">
                <a:latin typeface="Lucida Sans" pitchFamily="34" charset="0"/>
              </a:rPr>
              <a:t>, over 40% of middle school and 20% of high school mathematics teachers in Texas were not certified to teach secondary mathematics… the goal, then, was to </a:t>
            </a:r>
          </a:p>
          <a:p>
            <a:r>
              <a:rPr lang="en-US" sz="2100" b="0" dirty="0" smtClean="0">
                <a:latin typeface="Lucida Sans" pitchFamily="34" charset="0"/>
              </a:rPr>
              <a:t>Improve the capacity of East Texas teachers in 4 </a:t>
            </a:r>
            <a:r>
              <a:rPr lang="en-US" sz="2100" b="0" dirty="0" smtClean="0">
                <a:latin typeface="Lucida Sans" pitchFamily="34" charset="0"/>
              </a:rPr>
              <a:t>– </a:t>
            </a:r>
            <a:r>
              <a:rPr lang="en-US" sz="2100" b="0" dirty="0" smtClean="0">
                <a:latin typeface="Lucida Sans" pitchFamily="34" charset="0"/>
              </a:rPr>
              <a:t>12 grade-level mathematics classrooms through: </a:t>
            </a:r>
          </a:p>
          <a:p>
            <a:pPr marL="685800" lvl="1" indent="-457200">
              <a:buClr>
                <a:srgbClr val="CC00CC"/>
              </a:buClr>
              <a:buSzPct val="120000"/>
              <a:buFont typeface="Wingdings" pitchFamily="2" charset="2"/>
              <a:buChar char="§"/>
            </a:pPr>
            <a:endParaRPr lang="en-US" sz="600" b="0" dirty="0" smtClean="0">
              <a:latin typeface="Lucida Sans" pitchFamily="34" charset="0"/>
            </a:endParaRPr>
          </a:p>
          <a:p>
            <a:pPr marL="685800" lvl="1" indent="-457200">
              <a:buClr>
                <a:srgbClr val="CC00CC"/>
              </a:buClr>
              <a:buSzPct val="120000"/>
              <a:buFont typeface="Wingdings" pitchFamily="2" charset="2"/>
              <a:buChar char="§"/>
            </a:pPr>
            <a:r>
              <a:rPr lang="en-US" sz="2000" b="0" dirty="0" smtClean="0">
                <a:solidFill>
                  <a:srgbClr val="0000FF"/>
                </a:solidFill>
                <a:latin typeface="Lucida Sans" pitchFamily="34" charset="0"/>
              </a:rPr>
              <a:t>graduate degree programs </a:t>
            </a:r>
            <a:r>
              <a:rPr lang="en-US" sz="2000" b="0" dirty="0" smtClean="0">
                <a:latin typeface="Lucida Sans" pitchFamily="34" charset="0"/>
              </a:rPr>
              <a:t>consisting of a series of mathematics courses, leadership and mentoring courses, projects, portfolios, and exams, enabling teachers to become Texas Master Mathematics </a:t>
            </a:r>
            <a:r>
              <a:rPr lang="en-US" sz="2000" b="0" dirty="0" smtClean="0">
                <a:latin typeface="Lucida Sans" pitchFamily="34" charset="0"/>
              </a:rPr>
              <a:t>Teachers</a:t>
            </a:r>
            <a:endParaRPr lang="en-US" sz="2000" b="0" dirty="0" smtClean="0">
              <a:latin typeface="Lucida Sans" pitchFamily="34" charset="0"/>
            </a:endParaRPr>
          </a:p>
          <a:p>
            <a:pPr marL="685800" lvl="2" indent="-457200">
              <a:buClr>
                <a:srgbClr val="CC00CC"/>
              </a:buClr>
              <a:buSzPct val="120000"/>
              <a:buFont typeface="Wingdings" pitchFamily="2" charset="2"/>
              <a:buChar char="§"/>
            </a:pPr>
            <a:endParaRPr lang="en-US" sz="600" b="0" dirty="0" smtClean="0">
              <a:latin typeface="Lucida Sans" pitchFamily="34" charset="0"/>
            </a:endParaRPr>
          </a:p>
          <a:p>
            <a:pPr marL="685800" lvl="2" indent="-457200">
              <a:buClr>
                <a:srgbClr val="CC00CC"/>
              </a:buClr>
              <a:buSzPct val="120000"/>
              <a:buFont typeface="Wingdings" pitchFamily="2" charset="2"/>
              <a:buChar char="§"/>
            </a:pPr>
            <a:r>
              <a:rPr lang="en-US" sz="2000" b="0" dirty="0" smtClean="0">
                <a:solidFill>
                  <a:srgbClr val="0000FF"/>
                </a:solidFill>
                <a:latin typeface="Lucida Sans" pitchFamily="34" charset="0"/>
              </a:rPr>
              <a:t>mentoring</a:t>
            </a:r>
            <a:r>
              <a:rPr lang="en-US" sz="2000" b="0" dirty="0" smtClean="0">
                <a:latin typeface="Lucida Sans" pitchFamily="34" charset="0"/>
              </a:rPr>
              <a:t> by university mathematics </a:t>
            </a:r>
            <a:r>
              <a:rPr lang="en-US" sz="2000" b="0" dirty="0" smtClean="0">
                <a:latin typeface="Lucida Sans" pitchFamily="34" charset="0"/>
              </a:rPr>
              <a:t>faculty </a:t>
            </a:r>
            <a:endParaRPr lang="en-US" sz="2000" b="0" dirty="0" smtClean="0">
              <a:latin typeface="Lucida Sans" pitchFamily="34" charset="0"/>
            </a:endParaRPr>
          </a:p>
          <a:p>
            <a:pPr marL="685800" lvl="2" indent="-457200">
              <a:buClr>
                <a:srgbClr val="CC00CC"/>
              </a:buClr>
              <a:buSzPct val="120000"/>
              <a:buFont typeface="Wingdings" pitchFamily="2" charset="2"/>
              <a:buChar char="§"/>
            </a:pPr>
            <a:endParaRPr lang="en-US" sz="600" b="0" dirty="0" smtClean="0">
              <a:latin typeface="Lucida Sans" pitchFamily="34" charset="0"/>
            </a:endParaRPr>
          </a:p>
          <a:p>
            <a:pPr marL="685800" lvl="2" indent="-457200">
              <a:buClr>
                <a:srgbClr val="CC00CC"/>
              </a:buClr>
              <a:buSzPct val="120000"/>
              <a:buFont typeface="Wingdings" pitchFamily="2" charset="2"/>
              <a:buChar char="§"/>
            </a:pPr>
            <a:r>
              <a:rPr lang="en-US" sz="2000" b="0" dirty="0" smtClean="0">
                <a:latin typeface="Lucida Sans" pitchFamily="34" charset="0"/>
              </a:rPr>
              <a:t>teacher involvement in </a:t>
            </a:r>
            <a:r>
              <a:rPr lang="en-US" sz="2000" b="0" dirty="0" smtClean="0">
                <a:solidFill>
                  <a:srgbClr val="0000FF"/>
                </a:solidFill>
                <a:latin typeface="Lucida Sans" pitchFamily="34" charset="0"/>
              </a:rPr>
              <a:t>summer mathematics enrichment opportunities </a:t>
            </a:r>
            <a:r>
              <a:rPr lang="en-US" sz="2000" b="0" dirty="0" smtClean="0">
                <a:latin typeface="Lucida Sans" pitchFamily="34" charset="0"/>
              </a:rPr>
              <a:t>for middle and high school students in their respective school </a:t>
            </a:r>
            <a:r>
              <a:rPr lang="en-US" sz="2000" b="0" dirty="0" smtClean="0">
                <a:latin typeface="Lucida Sans" pitchFamily="34" charset="0"/>
              </a:rPr>
              <a:t>districts</a:t>
            </a:r>
            <a:endParaRPr lang="en-US" sz="2000" b="0" dirty="0">
              <a:latin typeface="Lucida Sans"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lstStyle/>
          <a:p>
            <a:r>
              <a:rPr lang="en-US" dirty="0" smtClean="0">
                <a:solidFill>
                  <a:srgbClr val="0000FF"/>
                </a:solidFill>
                <a:effectLst>
                  <a:outerShdw blurRad="38100" dist="38100" dir="2700000" algn="tl">
                    <a:srgbClr val="000000">
                      <a:alpha val="43137"/>
                    </a:srgbClr>
                  </a:outerShdw>
                </a:effectLst>
                <a:latin typeface="Lucida Sans" pitchFamily="34" charset="0"/>
              </a:rPr>
              <a:t>Teacher Quality, Quantity </a:t>
            </a:r>
            <a:br>
              <a:rPr lang="en-US" dirty="0" smtClean="0">
                <a:solidFill>
                  <a:srgbClr val="0000FF"/>
                </a:solidFill>
                <a:effectLst>
                  <a:outerShdw blurRad="38100" dist="38100" dir="2700000" algn="tl">
                    <a:srgbClr val="000000">
                      <a:alpha val="43137"/>
                    </a:srgbClr>
                  </a:outerShdw>
                </a:effectLst>
                <a:latin typeface="Lucida Sans" pitchFamily="34" charset="0"/>
              </a:rPr>
            </a:br>
            <a:r>
              <a:rPr lang="en-US" dirty="0" smtClean="0">
                <a:solidFill>
                  <a:srgbClr val="0000FF"/>
                </a:solidFill>
                <a:effectLst>
                  <a:outerShdw blurRad="38100" dist="38100" dir="2700000" algn="tl">
                    <a:srgbClr val="000000">
                      <a:alpha val="43137"/>
                    </a:srgbClr>
                  </a:outerShdw>
                </a:effectLst>
                <a:latin typeface="Lucida Sans" pitchFamily="34" charset="0"/>
              </a:rPr>
              <a:t>and Diversity</a:t>
            </a:r>
            <a:endParaRPr lang="en-US" dirty="0">
              <a:solidFill>
                <a:srgbClr val="0000FF"/>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3"/>
          <p:cNvSpPr>
            <a:spLocks noChangeArrowheads="1"/>
          </p:cNvSpPr>
          <p:nvPr/>
        </p:nvSpPr>
        <p:spPr bwMode="auto">
          <a:xfrm>
            <a:off x="228600" y="838200"/>
            <a:ext cx="8763000" cy="4724400"/>
          </a:xfrm>
          <a:prstGeom prst="rect">
            <a:avLst/>
          </a:prstGeom>
          <a:noFill/>
          <a:ln w="9525">
            <a:noFill/>
            <a:miter lim="800000"/>
            <a:headEnd/>
            <a:tailEnd/>
          </a:ln>
          <a:effectLst/>
        </p:spPr>
        <p:txBody>
          <a:bodyPr/>
          <a:lstStyle/>
          <a:p>
            <a:pPr>
              <a:spcBef>
                <a:spcPct val="20000"/>
              </a:spcBef>
              <a:buSzPct val="100000"/>
              <a:buFont typeface="Wingdings" pitchFamily="2" charset="2"/>
              <a:buNone/>
              <a:defRPr/>
            </a:pPr>
            <a:r>
              <a:rPr lang="en-US" dirty="0">
                <a:solidFill>
                  <a:srgbClr val="CC00CC"/>
                </a:solidFill>
                <a:latin typeface="Lucida Sans" pitchFamily="34" charset="0"/>
              </a:rPr>
              <a:t>Teachers-in-residence on college campuses incorporate teacher expertise to broaden discussions of teaching and learning, and to support new efforts in teacher </a:t>
            </a:r>
            <a:r>
              <a:rPr lang="en-US" dirty="0" smtClean="0">
                <a:solidFill>
                  <a:srgbClr val="CC00CC"/>
                </a:solidFill>
                <a:latin typeface="Lucida Sans" pitchFamily="34" charset="0"/>
              </a:rPr>
              <a:t>preparation</a:t>
            </a:r>
          </a:p>
          <a:p>
            <a:pPr marL="228600" lvl="1">
              <a:spcBef>
                <a:spcPct val="20000"/>
              </a:spcBef>
              <a:buClr>
                <a:schemeClr val="hlink"/>
              </a:buClr>
              <a:buSzPct val="65000"/>
              <a:buFont typeface="Wingdings" pitchFamily="2" charset="2"/>
              <a:buNone/>
              <a:defRPr/>
            </a:pPr>
            <a:r>
              <a:rPr lang="en-US" sz="2060" b="0" dirty="0" smtClean="0">
                <a:latin typeface="Lucida Sans" pitchFamily="34" charset="0"/>
              </a:rPr>
              <a:t>The </a:t>
            </a:r>
            <a:r>
              <a:rPr lang="en-US" sz="2060" b="0" i="1" dirty="0" smtClean="0">
                <a:latin typeface="Lucida Sans" pitchFamily="34" charset="0"/>
              </a:rPr>
              <a:t>Math &amp; Science Partnership of Southwest Pennsylvania</a:t>
            </a:r>
            <a:r>
              <a:rPr lang="en-US" sz="2060" b="0" dirty="0" smtClean="0">
                <a:latin typeface="Lucida Sans" pitchFamily="34" charset="0"/>
              </a:rPr>
              <a:t>, led by the Allegheny Intermediate Unit, designed its Teacher Fellow experience to build intentional feedback loops between K-12 and IHEs, and also improve math and science learning experiences for undergraduates.  K-12 Fellows and higher education mentors revise courses with the ultimate goal of improving undergraduate education and preparing pre-service students aspiring to become teachers.  By the summer of 2007, 43 K-12 teachers, representing nearly 30 school districts, had participated in the Teacher Fellow program and 74 college courses had been revised through this process.  </a:t>
            </a:r>
            <a:r>
              <a:rPr lang="en-US" sz="2060" b="0" dirty="0" smtClean="0">
                <a:latin typeface="Lucida Sans" pitchFamily="34" charset="0"/>
              </a:rPr>
              <a:t>T</a:t>
            </a:r>
            <a:r>
              <a:rPr lang="en-US" sz="2060" b="0" dirty="0" smtClean="0">
                <a:latin typeface="Lucida Sans" pitchFamily="34" charset="0"/>
              </a:rPr>
              <a:t>his has resulted in greater success for IHE students: in at least 75% of revised courses, more than 80% of the students are attaining proficiency (a grade of C or above).</a:t>
            </a:r>
            <a:r>
              <a:rPr lang="en-US" sz="2060" b="0" dirty="0" smtClean="0">
                <a:effectLst>
                  <a:outerShdw blurRad="38100" dist="38100" dir="2700000" algn="tl">
                    <a:srgbClr val="000000"/>
                  </a:outerShdw>
                </a:effectLst>
                <a:latin typeface="Lucida Sans" pitchFamily="34" charset="0"/>
              </a:rPr>
              <a:t> </a:t>
            </a:r>
            <a:endParaRPr lang="en-US" sz="2060" b="0" dirty="0">
              <a:effectLst>
                <a:outerShdw blurRad="38100" dist="38100" dir="2700000" algn="tl">
                  <a:srgbClr val="000000"/>
                </a:outerShdw>
              </a:effectLst>
              <a:latin typeface="Lucida Sans" pitchFamily="34" charset="0"/>
            </a:endParaRPr>
          </a:p>
        </p:txBody>
      </p:sp>
      <p:sp>
        <p:nvSpPr>
          <p:cNvPr id="4" name="Rectangle 3"/>
          <p:cNvSpPr>
            <a:spLocks noChangeArrowheads="1"/>
          </p:cNvSpPr>
          <p:nvPr/>
        </p:nvSpPr>
        <p:spPr bwMode="auto">
          <a:xfrm>
            <a:off x="0" y="0"/>
            <a:ext cx="9144000" cy="1066800"/>
          </a:xfrm>
          <a:prstGeom prst="rect">
            <a:avLst/>
          </a:prstGeom>
          <a:noFill/>
          <a:ln w="9525">
            <a:noFill/>
            <a:miter lim="800000"/>
            <a:headEnd/>
            <a:tailEnd/>
          </a:ln>
          <a:effectLst/>
        </p:spPr>
        <p:txBody>
          <a:bodyPr anchor="ctr" anchorCtr="1"/>
          <a:lstStyle/>
          <a:p>
            <a:pPr algn="ctr">
              <a:defRPr/>
            </a:pPr>
            <a:r>
              <a:rPr lang="en-US" sz="3600" b="0" dirty="0">
                <a:solidFill>
                  <a:srgbClr val="0000FF"/>
                </a:solidFill>
                <a:effectLst>
                  <a:outerShdw blurRad="38100" dist="38100" dir="2700000" algn="tl">
                    <a:srgbClr val="000000">
                      <a:alpha val="43137"/>
                    </a:srgbClr>
                  </a:outerShdw>
                </a:effectLst>
                <a:latin typeface="Lucida Sans" pitchFamily="34" charset="0"/>
              </a:rPr>
              <a:t>What are we learning?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3"/>
          <p:cNvSpPr>
            <a:spLocks noChangeArrowheads="1"/>
          </p:cNvSpPr>
          <p:nvPr/>
        </p:nvSpPr>
        <p:spPr bwMode="auto">
          <a:xfrm>
            <a:off x="0" y="152400"/>
            <a:ext cx="9144000" cy="1066800"/>
          </a:xfrm>
          <a:prstGeom prst="rect">
            <a:avLst/>
          </a:prstGeom>
          <a:noFill/>
          <a:ln w="9525">
            <a:noFill/>
            <a:miter lim="800000"/>
            <a:headEnd/>
            <a:tailEnd/>
          </a:ln>
          <a:effectLst/>
        </p:spPr>
        <p:txBody>
          <a:bodyPr anchor="ctr" anchorCtr="1"/>
          <a:lstStyle/>
          <a:p>
            <a:pPr algn="ctr" eaLnBrk="0" hangingPunct="0">
              <a:defRPr/>
            </a:pPr>
            <a:r>
              <a:rPr lang="en-US" sz="3200" b="0" i="1" dirty="0" smtClean="0">
                <a:solidFill>
                  <a:srgbClr val="CC00CC"/>
                </a:solidFill>
                <a:effectLst>
                  <a:outerShdw blurRad="38100" dist="38100" dir="2700000" algn="tl">
                    <a:srgbClr val="000000">
                      <a:alpha val="43137"/>
                    </a:srgbClr>
                  </a:outerShdw>
                </a:effectLst>
                <a:latin typeface="Lucida Sans" pitchFamily="34" charset="0"/>
              </a:rPr>
              <a:t>Findings </a:t>
            </a:r>
            <a:r>
              <a:rPr lang="en-US" sz="3200" b="0" i="1" dirty="0">
                <a:solidFill>
                  <a:srgbClr val="CC00CC"/>
                </a:solidFill>
                <a:effectLst>
                  <a:outerShdw blurRad="38100" dist="38100" dir="2700000" algn="tl">
                    <a:srgbClr val="000000">
                      <a:alpha val="43137"/>
                    </a:srgbClr>
                  </a:outerShdw>
                </a:effectLst>
                <a:latin typeface="Lucida Sans" pitchFamily="34" charset="0"/>
              </a:rPr>
              <a:t>from </a:t>
            </a:r>
            <a:r>
              <a:rPr lang="en-US" sz="3200" b="0" i="1" dirty="0" smtClean="0">
                <a:solidFill>
                  <a:srgbClr val="CC00CC"/>
                </a:solidFill>
                <a:effectLst>
                  <a:outerShdw blurRad="38100" dist="38100" dir="2700000" algn="tl">
                    <a:srgbClr val="000000">
                      <a:alpha val="43137"/>
                    </a:srgbClr>
                  </a:outerShdw>
                </a:effectLst>
                <a:latin typeface="Lucida Sans" pitchFamily="34" charset="0"/>
              </a:rPr>
              <a:t>the </a:t>
            </a:r>
            <a:r>
              <a:rPr lang="en-US" sz="3200" b="0" i="1" dirty="0">
                <a:solidFill>
                  <a:srgbClr val="CC00CC"/>
                </a:solidFill>
                <a:effectLst>
                  <a:outerShdw blurRad="38100" dist="38100" dir="2700000" algn="tl">
                    <a:srgbClr val="000000">
                      <a:alpha val="43137"/>
                    </a:srgbClr>
                  </a:outerShdw>
                </a:effectLst>
                <a:latin typeface="Lucida Sans" pitchFamily="34" charset="0"/>
              </a:rPr>
              <a:t>Texas Middle and Secondary Mathematics Project</a:t>
            </a:r>
            <a:r>
              <a:rPr lang="en-US" sz="3200" b="0" dirty="0">
                <a:solidFill>
                  <a:srgbClr val="CC00CC"/>
                </a:solidFill>
                <a:effectLst>
                  <a:outerShdw blurRad="38100" dist="38100" dir="2700000" algn="tl">
                    <a:srgbClr val="000000">
                      <a:alpha val="43137"/>
                    </a:srgbClr>
                  </a:outerShdw>
                </a:effectLst>
                <a:latin typeface="Lucida Sans" pitchFamily="34" charset="0"/>
              </a:rPr>
              <a:t> </a:t>
            </a:r>
            <a:endParaRPr lang="en-US" sz="3200" b="0" i="1" dirty="0">
              <a:solidFill>
                <a:srgbClr val="CC00CC"/>
              </a:solidFill>
              <a:effectLst>
                <a:outerShdw blurRad="38100" dist="38100" dir="2700000" algn="tl">
                  <a:srgbClr val="000000">
                    <a:alpha val="43137"/>
                  </a:srgbClr>
                </a:outerShdw>
              </a:effectLst>
              <a:latin typeface="Lucida Sans" pitchFamily="34" charset="0"/>
            </a:endParaRPr>
          </a:p>
        </p:txBody>
      </p:sp>
      <p:pic>
        <p:nvPicPr>
          <p:cNvPr id="150530" name="Picture 2" descr="http://stem.sfasu.edu/uploads/nsfframedt4.png"/>
          <p:cNvPicPr>
            <a:picLocks noChangeAspect="1" noChangeArrowheads="1"/>
          </p:cNvPicPr>
          <p:nvPr/>
        </p:nvPicPr>
        <p:blipFill>
          <a:blip r:embed="rId3" cstate="print"/>
          <a:srcRect/>
          <a:stretch>
            <a:fillRect/>
          </a:stretch>
        </p:blipFill>
        <p:spPr bwMode="auto">
          <a:xfrm>
            <a:off x="339571" y="1676400"/>
            <a:ext cx="3699029" cy="3810000"/>
          </a:xfrm>
          <a:prstGeom prst="rect">
            <a:avLst/>
          </a:prstGeom>
          <a:noFill/>
        </p:spPr>
      </p:pic>
      <p:sp>
        <p:nvSpPr>
          <p:cNvPr id="7" name="Rectangle 6"/>
          <p:cNvSpPr/>
          <p:nvPr/>
        </p:nvSpPr>
        <p:spPr>
          <a:xfrm>
            <a:off x="4343400" y="1524000"/>
            <a:ext cx="4572000" cy="4154984"/>
          </a:xfrm>
          <a:prstGeom prst="rect">
            <a:avLst/>
          </a:prstGeom>
        </p:spPr>
        <p:txBody>
          <a:bodyPr wrap="square">
            <a:spAutoFit/>
          </a:bodyPr>
          <a:lstStyle/>
          <a:p>
            <a:r>
              <a:rPr lang="en-US" sz="2200" b="0" dirty="0" smtClean="0">
                <a:latin typeface="Lucida Sans" pitchFamily="34" charset="0"/>
              </a:rPr>
              <a:t>With funding through NSF’s Robert Noyce Teacher Scholarship Program, SFASU, together with Angelina College and the Region 7 Education Service Center, has created </a:t>
            </a:r>
            <a:r>
              <a:rPr lang="en-US" sz="2200" b="0" dirty="0" smtClean="0">
                <a:solidFill>
                  <a:srgbClr val="0000FF"/>
                </a:solidFill>
                <a:latin typeface="Lucida Sans" pitchFamily="34" charset="0"/>
              </a:rPr>
              <a:t>Talented Teachers in Training for Texas </a:t>
            </a:r>
            <a:r>
              <a:rPr lang="en-US" sz="2200" b="0" dirty="0" smtClean="0">
                <a:latin typeface="Lucida Sans" pitchFamily="34" charset="0"/>
              </a:rPr>
              <a:t>(T4), which  provides opportunities for interested undergraduate students to learn more about STEM teaching careers. </a:t>
            </a:r>
            <a:endParaRPr lang="en-US" sz="2200" b="0" dirty="0">
              <a:latin typeface="Lucida San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11375"/>
            <a:ext cx="9144000" cy="1470025"/>
          </a:xfrm>
        </p:spPr>
        <p:txBody>
          <a:bodyPr/>
          <a:lstStyle/>
          <a:p>
            <a:r>
              <a:rPr lang="en-US" dirty="0" smtClean="0">
                <a:solidFill>
                  <a:srgbClr val="0000FF"/>
                </a:solidFill>
                <a:effectLst>
                  <a:outerShdw blurRad="38100" dist="38100" dir="2700000" algn="tl">
                    <a:srgbClr val="000000">
                      <a:alpha val="43137"/>
                    </a:srgbClr>
                  </a:outerShdw>
                </a:effectLst>
                <a:latin typeface="Lucida Sans" pitchFamily="34" charset="0"/>
              </a:rPr>
              <a:t>Evidence-based Design</a:t>
            </a:r>
            <a:br>
              <a:rPr lang="en-US" dirty="0" smtClean="0">
                <a:solidFill>
                  <a:srgbClr val="0000FF"/>
                </a:solidFill>
                <a:effectLst>
                  <a:outerShdw blurRad="38100" dist="38100" dir="2700000" algn="tl">
                    <a:srgbClr val="000000">
                      <a:alpha val="43137"/>
                    </a:srgbClr>
                  </a:outerShdw>
                </a:effectLst>
                <a:latin typeface="Lucida Sans" pitchFamily="34" charset="0"/>
              </a:rPr>
            </a:br>
            <a:r>
              <a:rPr lang="en-US" dirty="0" smtClean="0">
                <a:solidFill>
                  <a:srgbClr val="0000FF"/>
                </a:solidFill>
                <a:effectLst>
                  <a:outerShdw blurRad="38100" dist="38100" dir="2700000" algn="tl">
                    <a:srgbClr val="000000">
                      <a:alpha val="43137"/>
                    </a:srgbClr>
                  </a:outerShdw>
                </a:effectLst>
                <a:latin typeface="Lucida Sans" pitchFamily="34" charset="0"/>
              </a:rPr>
              <a:t>and Outcomes</a:t>
            </a:r>
            <a:endParaRPr lang="en-US" dirty="0">
              <a:solidFill>
                <a:srgbClr val="0000FF"/>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3" name="Rectangle 3"/>
          <p:cNvSpPr>
            <a:spLocks noChangeArrowheads="1"/>
          </p:cNvSpPr>
          <p:nvPr/>
        </p:nvSpPr>
        <p:spPr bwMode="auto">
          <a:xfrm>
            <a:off x="381000" y="990600"/>
            <a:ext cx="8534400" cy="4724400"/>
          </a:xfrm>
          <a:prstGeom prst="rect">
            <a:avLst/>
          </a:prstGeom>
          <a:noFill/>
          <a:ln w="9525">
            <a:noFill/>
            <a:miter lim="800000"/>
            <a:headEnd/>
            <a:tailEnd/>
          </a:ln>
          <a:effectLst/>
        </p:spPr>
        <p:txBody>
          <a:bodyPr/>
          <a:lstStyle/>
          <a:p>
            <a:pPr>
              <a:spcBef>
                <a:spcPct val="20000"/>
              </a:spcBef>
              <a:buSzPct val="100000"/>
              <a:buFont typeface="Wingdings" pitchFamily="2" charset="2"/>
              <a:buNone/>
              <a:defRPr/>
            </a:pPr>
            <a:r>
              <a:rPr lang="en-US" dirty="0">
                <a:solidFill>
                  <a:srgbClr val="CC00CC"/>
                </a:solidFill>
                <a:latin typeface="Lucida Sans" pitchFamily="34" charset="0"/>
              </a:rPr>
              <a:t>Research methods in ethnography and social network analysis help document change in institutions and partnerships</a:t>
            </a:r>
          </a:p>
          <a:p>
            <a:pPr marL="228600" lvl="1">
              <a:spcBef>
                <a:spcPct val="20000"/>
              </a:spcBef>
              <a:buClr>
                <a:srgbClr val="1D15BB"/>
              </a:buClr>
              <a:buSzPct val="65000"/>
              <a:buFont typeface="Wingdings" pitchFamily="2" charset="2"/>
              <a:buNone/>
              <a:defRPr/>
            </a:pPr>
            <a:r>
              <a:rPr lang="en-US" sz="2100" b="0" dirty="0" smtClean="0">
                <a:latin typeface="Lucida Sans" pitchFamily="34" charset="0"/>
              </a:rPr>
              <a:t>The </a:t>
            </a:r>
            <a:r>
              <a:rPr lang="en-US" sz="2100" b="0" i="1" dirty="0">
                <a:latin typeface="Lucida Sans" pitchFamily="34" charset="0"/>
              </a:rPr>
              <a:t>Milwaukee Mathematics Partnership</a:t>
            </a:r>
            <a:r>
              <a:rPr lang="en-US" sz="2100" b="0" dirty="0">
                <a:latin typeface="Lucida Sans" pitchFamily="34" charset="0"/>
              </a:rPr>
              <a:t>, led by the University of Wisconsin – Milwaukee, has a major objective to distribute leadership across Milwaukee’s schools based on the premise that schools (1) with stronger collaborative networks and (2) where key personnel such as the school-based math teacher leader and district-based math teaching specialist play important roles in that network will demonstrate stronger student achievement results in mathematics.  The project has employed Social Network Analysis – the study of relationships within the context of social situations – as a method for assessing distributed leadership, and found that schools embracing the concept of distributed leadership demonstrated stronger school-level achievement outcomes.</a:t>
            </a:r>
          </a:p>
        </p:txBody>
      </p:sp>
      <p:sp>
        <p:nvSpPr>
          <p:cNvPr id="4" name="Rectangle 3"/>
          <p:cNvSpPr>
            <a:spLocks noChangeArrowheads="1"/>
          </p:cNvSpPr>
          <p:nvPr/>
        </p:nvSpPr>
        <p:spPr bwMode="auto">
          <a:xfrm>
            <a:off x="0" y="0"/>
            <a:ext cx="9144000" cy="1066800"/>
          </a:xfrm>
          <a:prstGeom prst="rect">
            <a:avLst/>
          </a:prstGeom>
          <a:noFill/>
          <a:ln w="9525">
            <a:noFill/>
            <a:miter lim="800000"/>
            <a:headEnd/>
            <a:tailEnd/>
          </a:ln>
          <a:effectLst/>
        </p:spPr>
        <p:txBody>
          <a:bodyPr anchor="ctr" anchorCtr="1"/>
          <a:lstStyle/>
          <a:p>
            <a:pPr algn="ctr">
              <a:defRPr/>
            </a:pPr>
            <a:r>
              <a:rPr lang="en-US" sz="3600" b="0" dirty="0">
                <a:solidFill>
                  <a:srgbClr val="0000FF"/>
                </a:solidFill>
                <a:effectLst>
                  <a:outerShdw blurRad="38100" dist="38100" dir="2700000" algn="tl">
                    <a:srgbClr val="000000">
                      <a:alpha val="43137"/>
                    </a:srgbClr>
                  </a:outerShdw>
                </a:effectLst>
                <a:latin typeface="Lucida Sans" pitchFamily="34" charset="0"/>
              </a:rPr>
              <a:t>What are we learning?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533400" y="990600"/>
            <a:ext cx="3771900" cy="2911475"/>
          </a:xfrm>
          <a:prstGeom prst="rect">
            <a:avLst/>
          </a:prstGeom>
          <a:noFill/>
          <a:ln w="9525">
            <a:noFill/>
            <a:miter lim="800000"/>
            <a:headEnd/>
            <a:tailEnd/>
          </a:ln>
        </p:spPr>
      </p:pic>
      <p:pic>
        <p:nvPicPr>
          <p:cNvPr id="15363" name="Picture 3"/>
          <p:cNvPicPr>
            <a:picLocks noChangeAspect="1" noChangeArrowheads="1"/>
          </p:cNvPicPr>
          <p:nvPr/>
        </p:nvPicPr>
        <p:blipFill>
          <a:blip r:embed="rId4" cstate="print"/>
          <a:srcRect/>
          <a:stretch>
            <a:fillRect/>
          </a:stretch>
        </p:blipFill>
        <p:spPr bwMode="auto">
          <a:xfrm>
            <a:off x="4953000" y="242887"/>
            <a:ext cx="3733800" cy="2881313"/>
          </a:xfrm>
          <a:prstGeom prst="rect">
            <a:avLst/>
          </a:prstGeom>
          <a:noFill/>
          <a:ln w="9525">
            <a:noFill/>
            <a:miter lim="800000"/>
            <a:headEnd/>
            <a:tailEnd/>
          </a:ln>
        </p:spPr>
      </p:pic>
      <p:sp>
        <p:nvSpPr>
          <p:cNvPr id="15364" name="Rectangle 4"/>
          <p:cNvSpPr>
            <a:spLocks noChangeArrowheads="1"/>
          </p:cNvSpPr>
          <p:nvPr/>
        </p:nvSpPr>
        <p:spPr bwMode="auto">
          <a:xfrm>
            <a:off x="228600" y="3962400"/>
            <a:ext cx="4419600" cy="307777"/>
          </a:xfrm>
          <a:prstGeom prst="rect">
            <a:avLst/>
          </a:prstGeom>
          <a:noFill/>
          <a:ln w="12700">
            <a:noFill/>
            <a:miter lim="800000"/>
            <a:headEnd type="none" w="sm" len="sm"/>
            <a:tailEnd type="none" w="sm" len="sm"/>
          </a:ln>
        </p:spPr>
        <p:txBody>
          <a:bodyPr wrap="square" anchor="ctr">
            <a:spAutoFit/>
          </a:bodyPr>
          <a:lstStyle/>
          <a:p>
            <a:pPr>
              <a:tabLst>
                <a:tab pos="685800" algn="l"/>
              </a:tabLst>
            </a:pPr>
            <a:r>
              <a:rPr lang="en-US" sz="1400" dirty="0">
                <a:solidFill>
                  <a:srgbClr val="000099"/>
                </a:solidFill>
                <a:latin typeface="Lucida Sans" pitchFamily="34" charset="0"/>
              </a:rPr>
              <a:t>School with Emerging Distributed Leadership</a:t>
            </a:r>
          </a:p>
        </p:txBody>
      </p:sp>
      <p:sp>
        <p:nvSpPr>
          <p:cNvPr id="15365" name="Rectangle 5"/>
          <p:cNvSpPr>
            <a:spLocks noChangeArrowheads="1"/>
          </p:cNvSpPr>
          <p:nvPr/>
        </p:nvSpPr>
        <p:spPr bwMode="auto">
          <a:xfrm>
            <a:off x="4800600" y="3197423"/>
            <a:ext cx="3930884" cy="307777"/>
          </a:xfrm>
          <a:prstGeom prst="rect">
            <a:avLst/>
          </a:prstGeom>
          <a:noFill/>
          <a:ln w="12700">
            <a:noFill/>
            <a:miter lim="800000"/>
            <a:headEnd type="none" w="sm" len="sm"/>
            <a:tailEnd type="none" w="sm" len="sm"/>
          </a:ln>
        </p:spPr>
        <p:txBody>
          <a:bodyPr wrap="none" anchor="ctr">
            <a:spAutoFit/>
          </a:bodyPr>
          <a:lstStyle/>
          <a:p>
            <a:pPr>
              <a:tabLst>
                <a:tab pos="685800" algn="l"/>
              </a:tabLst>
            </a:pPr>
            <a:r>
              <a:rPr lang="en-US" sz="1400" dirty="0">
                <a:solidFill>
                  <a:srgbClr val="000099"/>
                </a:solidFill>
                <a:latin typeface="Lucida Sans" pitchFamily="34" charset="0"/>
              </a:rPr>
              <a:t>School with High Distributed Leadership</a:t>
            </a:r>
          </a:p>
        </p:txBody>
      </p:sp>
      <p:pic>
        <p:nvPicPr>
          <p:cNvPr id="15366" name="Picture 6"/>
          <p:cNvPicPr>
            <a:picLocks noChangeAspect="1" noChangeArrowheads="1"/>
          </p:cNvPicPr>
          <p:nvPr/>
        </p:nvPicPr>
        <p:blipFill>
          <a:blip r:embed="rId5" cstate="print"/>
          <a:srcRect/>
          <a:stretch>
            <a:fillRect/>
          </a:stretch>
        </p:blipFill>
        <p:spPr bwMode="auto">
          <a:xfrm>
            <a:off x="4953000" y="3581400"/>
            <a:ext cx="3695700" cy="2955925"/>
          </a:xfrm>
          <a:prstGeom prst="rect">
            <a:avLst/>
          </a:prstGeom>
          <a:noFill/>
          <a:ln w="9525">
            <a:noFill/>
            <a:miter lim="800000"/>
            <a:headEnd/>
            <a:tailEnd/>
          </a:ln>
        </p:spPr>
      </p:pic>
      <p:sp>
        <p:nvSpPr>
          <p:cNvPr id="15367" name="Rectangle 7"/>
          <p:cNvSpPr>
            <a:spLocks noChangeArrowheads="1"/>
          </p:cNvSpPr>
          <p:nvPr/>
        </p:nvSpPr>
        <p:spPr bwMode="auto">
          <a:xfrm>
            <a:off x="381000" y="4495800"/>
            <a:ext cx="3962400" cy="2123658"/>
          </a:xfrm>
          <a:prstGeom prst="rect">
            <a:avLst/>
          </a:prstGeom>
          <a:noFill/>
          <a:ln w="12700">
            <a:noFill/>
            <a:miter lim="800000"/>
            <a:headEnd type="none" w="sm" len="sm"/>
            <a:tailEnd type="none" w="sm" len="sm"/>
          </a:ln>
        </p:spPr>
        <p:txBody>
          <a:bodyPr wrap="square" anchor="ctr">
            <a:spAutoFit/>
          </a:bodyPr>
          <a:lstStyle/>
          <a:p>
            <a:pPr>
              <a:buClr>
                <a:schemeClr val="hlink"/>
              </a:buClr>
              <a:buFontTx/>
              <a:buChar char="•"/>
            </a:pPr>
            <a:r>
              <a:rPr lang="en-US" sz="1200" b="0" dirty="0">
                <a:latin typeface="Lucida Sans" pitchFamily="34" charset="0"/>
              </a:rPr>
              <a:t> Distance is important.  Closer nodes are more tightly connected than nodes that are further apart. </a:t>
            </a:r>
          </a:p>
          <a:p>
            <a:pPr>
              <a:buClr>
                <a:schemeClr val="hlink"/>
              </a:buClr>
              <a:buFontTx/>
              <a:buChar char="•"/>
            </a:pPr>
            <a:r>
              <a:rPr lang="en-US" sz="1200" b="0" dirty="0">
                <a:latin typeface="Lucida Sans" pitchFamily="34" charset="0"/>
              </a:rPr>
              <a:t> Color is important.  Individuals from the subject school are colored red and those who are not at the school are green. The MTL for each school is colored yellow. </a:t>
            </a:r>
          </a:p>
          <a:p>
            <a:pPr>
              <a:buClr>
                <a:schemeClr val="hlink"/>
              </a:buClr>
              <a:buFontTx/>
              <a:buChar char="•"/>
            </a:pPr>
            <a:r>
              <a:rPr lang="en-US" sz="1200" b="0" dirty="0">
                <a:latin typeface="Lucida Sans" pitchFamily="34" charset="0"/>
              </a:rPr>
              <a:t> Shape denotes role as follows: Diamond = MTL; Overlapping Triangles = Principal; Up Triangle = Literacy Coach; Down Triangle = MTS; Square = Teacher; Circle = Other role</a:t>
            </a:r>
          </a:p>
        </p:txBody>
      </p:sp>
      <p:sp>
        <p:nvSpPr>
          <p:cNvPr id="15368" name="Rectangle 8"/>
          <p:cNvSpPr>
            <a:spLocks noChangeArrowheads="1"/>
          </p:cNvSpPr>
          <p:nvPr/>
        </p:nvSpPr>
        <p:spPr bwMode="auto">
          <a:xfrm>
            <a:off x="457200" y="90488"/>
            <a:ext cx="4038600" cy="830997"/>
          </a:xfrm>
          <a:prstGeom prst="rect">
            <a:avLst/>
          </a:prstGeom>
          <a:noFill/>
          <a:ln w="12700">
            <a:noFill/>
            <a:miter lim="800000"/>
            <a:headEnd type="none" w="sm" len="sm"/>
            <a:tailEnd type="none" w="sm" len="sm"/>
          </a:ln>
        </p:spPr>
        <p:txBody>
          <a:bodyPr>
            <a:spAutoFit/>
          </a:bodyPr>
          <a:lstStyle/>
          <a:p>
            <a:r>
              <a:rPr lang="en-US" i="1" dirty="0">
                <a:solidFill>
                  <a:srgbClr val="CC00CC"/>
                </a:solidFill>
                <a:latin typeface="Lucida Sans" pitchFamily="34" charset="0"/>
              </a:rPr>
              <a:t>Milwaukee Mathematics Partnership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3"/>
          <p:cNvSpPr>
            <a:spLocks noChangeArrowheads="1"/>
          </p:cNvSpPr>
          <p:nvPr/>
        </p:nvSpPr>
        <p:spPr bwMode="auto">
          <a:xfrm>
            <a:off x="0" y="152400"/>
            <a:ext cx="9144000" cy="1066800"/>
          </a:xfrm>
          <a:prstGeom prst="rect">
            <a:avLst/>
          </a:prstGeom>
          <a:noFill/>
          <a:ln w="9525">
            <a:noFill/>
            <a:miter lim="800000"/>
            <a:headEnd/>
            <a:tailEnd/>
          </a:ln>
          <a:effectLst/>
        </p:spPr>
        <p:txBody>
          <a:bodyPr anchor="ctr" anchorCtr="1"/>
          <a:lstStyle/>
          <a:p>
            <a:pPr algn="ctr" eaLnBrk="0" hangingPunct="0">
              <a:defRPr/>
            </a:pPr>
            <a:r>
              <a:rPr lang="en-US" sz="3200" b="0" i="1" dirty="0" smtClean="0">
                <a:solidFill>
                  <a:srgbClr val="CC00CC"/>
                </a:solidFill>
                <a:effectLst>
                  <a:outerShdw blurRad="38100" dist="38100" dir="2700000" algn="tl">
                    <a:srgbClr val="000000">
                      <a:alpha val="43137"/>
                    </a:srgbClr>
                  </a:outerShdw>
                </a:effectLst>
                <a:latin typeface="Lucida Sans" pitchFamily="34" charset="0"/>
              </a:rPr>
              <a:t>Findings </a:t>
            </a:r>
            <a:r>
              <a:rPr lang="en-US" sz="3200" b="0" i="1" dirty="0">
                <a:solidFill>
                  <a:srgbClr val="CC00CC"/>
                </a:solidFill>
                <a:effectLst>
                  <a:outerShdw blurRad="38100" dist="38100" dir="2700000" algn="tl">
                    <a:srgbClr val="000000">
                      <a:alpha val="43137"/>
                    </a:srgbClr>
                  </a:outerShdw>
                </a:effectLst>
                <a:latin typeface="Lucida Sans" pitchFamily="34" charset="0"/>
              </a:rPr>
              <a:t>from </a:t>
            </a:r>
            <a:r>
              <a:rPr lang="en-US" sz="3200" b="0" i="1" dirty="0" smtClean="0">
                <a:solidFill>
                  <a:srgbClr val="CC00CC"/>
                </a:solidFill>
                <a:effectLst>
                  <a:outerShdw blurRad="38100" dist="38100" dir="2700000" algn="tl">
                    <a:srgbClr val="000000">
                      <a:alpha val="43137"/>
                    </a:srgbClr>
                  </a:outerShdw>
                </a:effectLst>
                <a:latin typeface="Lucida Sans" pitchFamily="34" charset="0"/>
              </a:rPr>
              <a:t>the </a:t>
            </a:r>
            <a:r>
              <a:rPr lang="en-US" sz="3200" b="0" i="1" dirty="0">
                <a:solidFill>
                  <a:srgbClr val="CC00CC"/>
                </a:solidFill>
                <a:effectLst>
                  <a:outerShdw blurRad="38100" dist="38100" dir="2700000" algn="tl">
                    <a:srgbClr val="000000">
                      <a:alpha val="43137"/>
                    </a:srgbClr>
                  </a:outerShdw>
                </a:effectLst>
                <a:latin typeface="Lucida Sans" pitchFamily="34" charset="0"/>
              </a:rPr>
              <a:t>Texas Middle and Secondary Mathematics Project</a:t>
            </a:r>
            <a:r>
              <a:rPr lang="en-US" sz="3200" b="0" dirty="0">
                <a:solidFill>
                  <a:srgbClr val="CC00CC"/>
                </a:solidFill>
                <a:effectLst>
                  <a:outerShdw blurRad="38100" dist="38100" dir="2700000" algn="tl">
                    <a:srgbClr val="000000">
                      <a:alpha val="43137"/>
                    </a:srgbClr>
                  </a:outerShdw>
                </a:effectLst>
                <a:latin typeface="Lucida Sans" pitchFamily="34" charset="0"/>
              </a:rPr>
              <a:t> </a:t>
            </a:r>
            <a:endParaRPr lang="en-US" sz="3200" b="0" i="1" dirty="0">
              <a:solidFill>
                <a:srgbClr val="CC00CC"/>
              </a:solidFill>
              <a:effectLst>
                <a:outerShdw blurRad="38100" dist="38100" dir="2700000" algn="tl">
                  <a:srgbClr val="000000">
                    <a:alpha val="43137"/>
                  </a:srgbClr>
                </a:outerShdw>
              </a:effectLst>
              <a:latin typeface="Lucida Sans" pitchFamily="34" charset="0"/>
            </a:endParaRPr>
          </a:p>
        </p:txBody>
      </p:sp>
      <p:sp>
        <p:nvSpPr>
          <p:cNvPr id="5" name="Rectangle 4"/>
          <p:cNvSpPr/>
          <p:nvPr/>
        </p:nvSpPr>
        <p:spPr>
          <a:xfrm>
            <a:off x="304800" y="1371600"/>
            <a:ext cx="8458200" cy="5093702"/>
          </a:xfrm>
          <a:prstGeom prst="rect">
            <a:avLst/>
          </a:prstGeom>
        </p:spPr>
        <p:txBody>
          <a:bodyPr wrap="square">
            <a:spAutoFit/>
          </a:bodyPr>
          <a:lstStyle/>
          <a:p>
            <a:r>
              <a:rPr lang="en-US" sz="2100" b="0" dirty="0" smtClean="0">
                <a:latin typeface="Lucida Sans" pitchFamily="34" charset="0"/>
              </a:rPr>
              <a:t>The </a:t>
            </a:r>
            <a:r>
              <a:rPr lang="en-US" sz="2100" b="0" i="1" dirty="0" smtClean="0">
                <a:latin typeface="Lucida Sans" pitchFamily="34" charset="0"/>
              </a:rPr>
              <a:t>MSP Knowledge Management and Dissemination Project</a:t>
            </a:r>
            <a:r>
              <a:rPr lang="en-US" sz="2100" b="0" dirty="0" smtClean="0">
                <a:latin typeface="Lucida Sans" pitchFamily="34" charset="0"/>
              </a:rPr>
              <a:t>, led by Horizon Research, Inc., conducted a series of case studies of MSP projects as a framework for understanding the partnerships between school districts and institutions of </a:t>
            </a:r>
          </a:p>
          <a:p>
            <a:r>
              <a:rPr lang="en-US" sz="2100" b="0" dirty="0" smtClean="0">
                <a:latin typeface="Lucida Sans" pitchFamily="34" charset="0"/>
              </a:rPr>
              <a:t>higher education.  The goal was to describe how MSP partnerships were designed to foster sustained improvement in mathematics and/or science education, the nature of the challenges that these partnerships faced, and how those challenges were addressed, to help inform future efforts at system improvement.   </a:t>
            </a:r>
          </a:p>
          <a:p>
            <a:endParaRPr lang="en-US" sz="1000" b="0" dirty="0" smtClean="0">
              <a:latin typeface="Lucida Sans" pitchFamily="34" charset="0"/>
            </a:endParaRPr>
          </a:p>
          <a:p>
            <a:r>
              <a:rPr lang="en-US" sz="2100" b="0" dirty="0" smtClean="0">
                <a:latin typeface="Lucida Sans" pitchFamily="34" charset="0"/>
              </a:rPr>
              <a:t>One of only four case reports: </a:t>
            </a:r>
            <a:r>
              <a:rPr lang="en-US" sz="2100" b="0" dirty="0" smtClean="0">
                <a:solidFill>
                  <a:srgbClr val="0000FF"/>
                </a:solidFill>
                <a:latin typeface="Lucida Sans" pitchFamily="34" charset="0"/>
              </a:rPr>
              <a:t>Sustaining Improvement Efforts to Deepen Secondary Teachers’ Mathematics Content Knowledge:  The Case of the Texas Middle and Secondary Mathematics Project, Stephen F. Austin State University’s MSP Math and Science Partnership</a:t>
            </a:r>
            <a:endParaRPr lang="en-US" sz="2100" b="0" dirty="0">
              <a:solidFill>
                <a:srgbClr val="0000FF"/>
              </a:solidFill>
              <a:latin typeface="Lucida San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381000" y="228600"/>
            <a:ext cx="8534400" cy="5486400"/>
          </a:xfrm>
        </p:spPr>
        <p:txBody>
          <a:bodyPr/>
          <a:lstStyle/>
          <a:p>
            <a:pPr algn="ctr">
              <a:lnSpc>
                <a:spcPct val="90000"/>
              </a:lnSpc>
              <a:buFontTx/>
              <a:buNone/>
            </a:pPr>
            <a:r>
              <a:rPr lang="en-US" dirty="0" smtClean="0">
                <a:solidFill>
                  <a:srgbClr val="0000FF"/>
                </a:solidFill>
                <a:effectLst>
                  <a:outerShdw blurRad="38100" dist="38100" dir="2700000" algn="tl">
                    <a:srgbClr val="000000">
                      <a:alpha val="43137"/>
                    </a:srgbClr>
                  </a:outerShdw>
                </a:effectLst>
                <a:latin typeface="Lucida Sans" pitchFamily="34" charset="0"/>
                <a:cs typeface="Times New Roman" pitchFamily="18" charset="0"/>
              </a:rPr>
              <a:t>      </a:t>
            </a:r>
            <a:r>
              <a:rPr lang="en-US" dirty="0" smtClean="0">
                <a:solidFill>
                  <a:srgbClr val="0000FF"/>
                </a:solidFill>
                <a:effectLst>
                  <a:outerShdw blurRad="38100" dist="38100" dir="2700000" algn="tl">
                    <a:srgbClr val="000000">
                      <a:alpha val="43137"/>
                    </a:srgbClr>
                  </a:outerShdw>
                </a:effectLst>
                <a:latin typeface="Lucida Sans" pitchFamily="34" charset="0"/>
                <a:cs typeface="Times New Roman" pitchFamily="18" charset="0"/>
              </a:rPr>
              <a:t>The National Science Foundation Enabling </a:t>
            </a:r>
            <a:r>
              <a:rPr lang="en-US" dirty="0">
                <a:solidFill>
                  <a:srgbClr val="0000FF"/>
                </a:solidFill>
                <a:effectLst>
                  <a:outerShdw blurRad="38100" dist="38100" dir="2700000" algn="tl">
                    <a:srgbClr val="000000">
                      <a:alpha val="43137"/>
                    </a:srgbClr>
                  </a:outerShdw>
                </a:effectLst>
                <a:latin typeface="Lucida Sans" pitchFamily="34" charset="0"/>
                <a:cs typeface="Times New Roman" pitchFamily="18" charset="0"/>
              </a:rPr>
              <a:t>the Nation’s future through </a:t>
            </a:r>
            <a:r>
              <a:rPr lang="en-US" dirty="0" smtClean="0">
                <a:solidFill>
                  <a:srgbClr val="0000FF"/>
                </a:solidFill>
                <a:effectLst>
                  <a:outerShdw blurRad="38100" dist="38100" dir="2700000" algn="tl">
                    <a:srgbClr val="000000">
                      <a:alpha val="43137"/>
                    </a:srgbClr>
                  </a:outerShdw>
                </a:effectLst>
                <a:latin typeface="Lucida Sans" pitchFamily="34" charset="0"/>
                <a:cs typeface="Times New Roman" pitchFamily="18" charset="0"/>
              </a:rPr>
              <a:t>  discovery</a:t>
            </a:r>
            <a:r>
              <a:rPr lang="en-US" dirty="0">
                <a:solidFill>
                  <a:srgbClr val="0000FF"/>
                </a:solidFill>
                <a:effectLst>
                  <a:outerShdw blurRad="38100" dist="38100" dir="2700000" algn="tl">
                    <a:srgbClr val="000000">
                      <a:alpha val="43137"/>
                    </a:srgbClr>
                  </a:outerShdw>
                </a:effectLst>
                <a:latin typeface="Lucida Sans" pitchFamily="34" charset="0"/>
                <a:cs typeface="Times New Roman" pitchFamily="18" charset="0"/>
              </a:rPr>
              <a:t>, learning and innovation</a:t>
            </a:r>
          </a:p>
          <a:p>
            <a:pPr>
              <a:lnSpc>
                <a:spcPct val="90000"/>
              </a:lnSpc>
              <a:buFontTx/>
              <a:buNone/>
            </a:pPr>
            <a:endParaRPr lang="en-US" sz="800" dirty="0" smtClean="0">
              <a:latin typeface="Lucida Sans" pitchFamily="34" charset="0"/>
              <a:cs typeface="Arial" pitchFamily="34" charset="0"/>
            </a:endParaRPr>
          </a:p>
          <a:p>
            <a:pPr>
              <a:lnSpc>
                <a:spcPct val="90000"/>
              </a:lnSpc>
              <a:buFontTx/>
              <a:buNone/>
            </a:pPr>
            <a:endParaRPr lang="en-US" sz="800" dirty="0" smtClean="0">
              <a:latin typeface="Lucida Sans" pitchFamily="34" charset="0"/>
              <a:cs typeface="Arial" pitchFamily="34" charset="0"/>
            </a:endParaRPr>
          </a:p>
          <a:p>
            <a:pPr>
              <a:lnSpc>
                <a:spcPct val="90000"/>
              </a:lnSpc>
              <a:buFontTx/>
              <a:buNone/>
            </a:pPr>
            <a:endParaRPr lang="en-US" sz="800" dirty="0">
              <a:latin typeface="Lucida Sans" pitchFamily="34" charset="0"/>
              <a:cs typeface="Arial" pitchFamily="34" charset="0"/>
            </a:endParaRPr>
          </a:p>
          <a:p>
            <a:pPr>
              <a:lnSpc>
                <a:spcPct val="90000"/>
              </a:lnSpc>
              <a:buFontTx/>
              <a:buNone/>
            </a:pPr>
            <a:r>
              <a:rPr lang="en-US" sz="2000" dirty="0">
                <a:latin typeface="Lucida Sans" pitchFamily="34" charset="0"/>
                <a:cs typeface="Times New Roman" pitchFamily="18" charset="0"/>
              </a:rPr>
              <a:t> </a:t>
            </a:r>
            <a:r>
              <a:rPr lang="en-US" sz="2200" b="1" dirty="0" smtClean="0">
                <a:latin typeface="Lucida Sans" pitchFamily="34" charset="0"/>
                <a:cs typeface="Times New Roman" pitchFamily="18" charset="0"/>
              </a:rPr>
              <a:t>To promote the progress of science; to advance the national health, prosperity, and welfare; to secure the national defense; and for other purposes</a:t>
            </a:r>
            <a:endParaRPr lang="en-US" sz="2200" b="1" dirty="0">
              <a:latin typeface="Lucida Sans" pitchFamily="34" charset="0"/>
              <a:cs typeface="Times New Roman" pitchFamily="18" charset="0"/>
            </a:endParaRPr>
          </a:p>
          <a:p>
            <a:pPr>
              <a:lnSpc>
                <a:spcPct val="90000"/>
              </a:lnSpc>
              <a:buFontTx/>
              <a:buNone/>
            </a:pPr>
            <a:endParaRPr lang="en-US" sz="800" dirty="0">
              <a:latin typeface="Lucida Sans" pitchFamily="34" charset="0"/>
              <a:cs typeface="Arial" pitchFamily="34" charset="0"/>
            </a:endParaRPr>
          </a:p>
          <a:p>
            <a:pPr>
              <a:buSzPct val="70000"/>
              <a:buFont typeface="Wingdings" pitchFamily="2" charset="2"/>
              <a:buChar char="v"/>
            </a:pPr>
            <a:r>
              <a:rPr lang="en-US" sz="2000" dirty="0">
                <a:solidFill>
                  <a:srgbClr val="000000"/>
                </a:solidFill>
                <a:latin typeface="Lucida Sans" pitchFamily="34" charset="0"/>
                <a:cs typeface="Times New Roman" pitchFamily="18" charset="0"/>
              </a:rPr>
              <a:t>Basic scientific research and research fundamental to the engineering process, </a:t>
            </a:r>
          </a:p>
          <a:p>
            <a:pPr>
              <a:buSzPct val="70000"/>
              <a:buFont typeface="Wingdings" pitchFamily="2" charset="2"/>
              <a:buChar char="v"/>
            </a:pPr>
            <a:r>
              <a:rPr lang="en-US" sz="2000" dirty="0">
                <a:solidFill>
                  <a:srgbClr val="000000"/>
                </a:solidFill>
                <a:latin typeface="Lucida Sans" pitchFamily="34" charset="0"/>
                <a:cs typeface="Times New Roman" pitchFamily="18" charset="0"/>
              </a:rPr>
              <a:t>Programs to strengthen scientific and engineering research potential, </a:t>
            </a:r>
          </a:p>
          <a:p>
            <a:pPr>
              <a:buSzPct val="70000"/>
              <a:buFont typeface="Wingdings" pitchFamily="2" charset="2"/>
              <a:buChar char="v"/>
            </a:pPr>
            <a:r>
              <a:rPr lang="en-US" sz="2000" dirty="0">
                <a:solidFill>
                  <a:srgbClr val="000000"/>
                </a:solidFill>
                <a:latin typeface="Lucida Sans" pitchFamily="34" charset="0"/>
                <a:cs typeface="Times New Roman" pitchFamily="18" charset="0"/>
              </a:rPr>
              <a:t>Science and engineering education programs at all levels and in all fields of science and engineering, and</a:t>
            </a:r>
            <a:endParaRPr lang="en-US" sz="2000" dirty="0">
              <a:latin typeface="Lucida Sans" pitchFamily="34" charset="0"/>
              <a:cs typeface="Arial" pitchFamily="34" charset="0"/>
            </a:endParaRPr>
          </a:p>
          <a:p>
            <a:pPr>
              <a:buSzPct val="70000"/>
              <a:buFont typeface="Wingdings" pitchFamily="2" charset="2"/>
              <a:buChar char="v"/>
            </a:pPr>
            <a:r>
              <a:rPr lang="en-US" sz="2000" dirty="0">
                <a:solidFill>
                  <a:srgbClr val="000000"/>
                </a:solidFill>
                <a:latin typeface="Lucida Sans" pitchFamily="34" charset="0"/>
                <a:cs typeface="Times New Roman" pitchFamily="18" charset="0"/>
              </a:rPr>
              <a:t>An information base on science and engineering appropriate for development of national and international policy.</a:t>
            </a:r>
            <a:r>
              <a:rPr lang="en-US" sz="2000" dirty="0">
                <a:latin typeface="Lucida Sans" pitchFamily="34" charset="0"/>
              </a:rPr>
              <a:t> </a:t>
            </a:r>
          </a:p>
          <a:p>
            <a:pPr>
              <a:lnSpc>
                <a:spcPct val="90000"/>
              </a:lnSpc>
              <a:buSzPct val="70000"/>
              <a:buFont typeface="Wingdings" pitchFamily="2" charset="2"/>
              <a:buChar char="v"/>
            </a:pPr>
            <a:endParaRPr lang="en-US" sz="2000" dirty="0">
              <a:latin typeface="Lucida Sans" pitchFamily="34" charset="0"/>
            </a:endParaRPr>
          </a:p>
          <a:p>
            <a:pPr algn="r">
              <a:lnSpc>
                <a:spcPct val="90000"/>
              </a:lnSpc>
              <a:buFontTx/>
              <a:buNone/>
            </a:pPr>
            <a:r>
              <a:rPr lang="en-US" sz="1600" i="1" u="sng" dirty="0">
                <a:latin typeface="Lucida Sans" pitchFamily="34" charset="0"/>
                <a:cs typeface="Times New Roman" pitchFamily="18" charset="0"/>
              </a:rPr>
              <a:t>from</a:t>
            </a:r>
            <a:r>
              <a:rPr lang="en-US" sz="1600" dirty="0">
                <a:latin typeface="Lucida Sans" pitchFamily="34" charset="0"/>
                <a:cs typeface="Times New Roman" pitchFamily="18" charset="0"/>
              </a:rPr>
              <a:t> National Science Foundation Act of 1950</a:t>
            </a:r>
            <a:endParaRPr lang="en-US" sz="1600" dirty="0">
              <a:latin typeface="Lucida Sans" pitchFamily="34" charset="0"/>
              <a:cs typeface="Arial" pitchFamily="34" charset="0"/>
            </a:endParaRPr>
          </a:p>
          <a:p>
            <a:pPr>
              <a:lnSpc>
                <a:spcPct val="90000"/>
              </a:lnSpc>
              <a:buSzPct val="70000"/>
              <a:buFont typeface="Wingdings" pitchFamily="2" charset="2"/>
              <a:buChar char="v"/>
            </a:pPr>
            <a:endParaRPr lang="en-US" sz="1600" dirty="0">
              <a:latin typeface="Verdana" pitchFamily="34" charset="0"/>
            </a:endParaRPr>
          </a:p>
        </p:txBody>
      </p:sp>
      <p:pic>
        <p:nvPicPr>
          <p:cNvPr id="6" name="Picture 13" descr="logo"/>
          <p:cNvPicPr>
            <a:picLocks noChangeAspect="1" noChangeArrowheads="1"/>
          </p:cNvPicPr>
          <p:nvPr/>
        </p:nvPicPr>
        <p:blipFill>
          <a:blip r:embed="rId2" cstate="print"/>
          <a:srcRect/>
          <a:stretch>
            <a:fillRect/>
          </a:stretch>
        </p:blipFill>
        <p:spPr bwMode="auto">
          <a:xfrm>
            <a:off x="152400" y="152400"/>
            <a:ext cx="914400" cy="914400"/>
          </a:xfrm>
          <a:prstGeom prst="rect">
            <a:avLst/>
          </a:prstGeom>
          <a:noFill/>
        </p:spPr>
      </p:pic>
      <p:cxnSp>
        <p:nvCxnSpPr>
          <p:cNvPr id="7" name="Straight Connector 6"/>
          <p:cNvCxnSpPr/>
          <p:nvPr/>
        </p:nvCxnSpPr>
        <p:spPr>
          <a:xfrm>
            <a:off x="685800" y="1828800"/>
            <a:ext cx="784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p>
            <a:r>
              <a:rPr lang="en-US" dirty="0" smtClean="0">
                <a:solidFill>
                  <a:srgbClr val="0000FF"/>
                </a:solidFill>
                <a:effectLst>
                  <a:outerShdw blurRad="38100" dist="38100" dir="2700000" algn="tl">
                    <a:srgbClr val="000000">
                      <a:alpha val="43137"/>
                    </a:srgbClr>
                  </a:outerShdw>
                </a:effectLst>
                <a:latin typeface="Lucida Sans" pitchFamily="34" charset="0"/>
              </a:rPr>
              <a:t>Institutional Change</a:t>
            </a:r>
            <a:br>
              <a:rPr lang="en-US" dirty="0" smtClean="0">
                <a:solidFill>
                  <a:srgbClr val="0000FF"/>
                </a:solidFill>
                <a:effectLst>
                  <a:outerShdw blurRad="38100" dist="38100" dir="2700000" algn="tl">
                    <a:srgbClr val="000000">
                      <a:alpha val="43137"/>
                    </a:srgbClr>
                  </a:outerShdw>
                </a:effectLst>
                <a:latin typeface="Lucida Sans" pitchFamily="34" charset="0"/>
              </a:rPr>
            </a:br>
            <a:r>
              <a:rPr lang="en-US" dirty="0" smtClean="0">
                <a:solidFill>
                  <a:srgbClr val="0000FF"/>
                </a:solidFill>
                <a:effectLst>
                  <a:outerShdw blurRad="38100" dist="38100" dir="2700000" algn="tl">
                    <a:srgbClr val="000000">
                      <a:alpha val="43137"/>
                    </a:srgbClr>
                  </a:outerShdw>
                </a:effectLst>
                <a:latin typeface="Lucida Sans" pitchFamily="34" charset="0"/>
              </a:rPr>
              <a:t>and Sustainability</a:t>
            </a:r>
            <a:endParaRPr lang="en-US" dirty="0">
              <a:solidFill>
                <a:srgbClr val="0000FF"/>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3" name="Rectangle 3"/>
          <p:cNvSpPr>
            <a:spLocks noChangeArrowheads="1"/>
          </p:cNvSpPr>
          <p:nvPr/>
        </p:nvSpPr>
        <p:spPr bwMode="auto">
          <a:xfrm>
            <a:off x="228600" y="990600"/>
            <a:ext cx="8686800" cy="4724400"/>
          </a:xfrm>
          <a:prstGeom prst="rect">
            <a:avLst/>
          </a:prstGeom>
          <a:noFill/>
          <a:ln w="9525">
            <a:noFill/>
            <a:miter lim="800000"/>
            <a:headEnd/>
            <a:tailEnd/>
          </a:ln>
          <a:effectLst/>
        </p:spPr>
        <p:txBody>
          <a:bodyPr/>
          <a:lstStyle/>
          <a:p>
            <a:pPr>
              <a:spcBef>
                <a:spcPct val="20000"/>
              </a:spcBef>
              <a:buSzPct val="100000"/>
              <a:buFont typeface="Wingdings" pitchFamily="2" charset="2"/>
              <a:buNone/>
              <a:defRPr/>
            </a:pPr>
            <a:r>
              <a:rPr lang="en-US" sz="2600" dirty="0">
                <a:solidFill>
                  <a:srgbClr val="CC00CC"/>
                </a:solidFill>
                <a:latin typeface="Lucida Sans" pitchFamily="34" charset="0"/>
              </a:rPr>
              <a:t>Revised tenure &amp; promotion policies recognize faculty for scholarly contributions to the advancement of math and science education</a:t>
            </a:r>
          </a:p>
          <a:p>
            <a:pPr marL="228600" lvl="1">
              <a:spcBef>
                <a:spcPct val="20000"/>
              </a:spcBef>
              <a:buClr>
                <a:schemeClr val="hlink"/>
              </a:buClr>
              <a:buSzPct val="65000"/>
              <a:buFont typeface="Wingdings" pitchFamily="2" charset="2"/>
              <a:buNone/>
              <a:defRPr/>
            </a:pPr>
            <a:r>
              <a:rPr lang="en-US" sz="2060" b="0" dirty="0" smtClean="0">
                <a:latin typeface="Lucida Sans" pitchFamily="34" charset="0"/>
              </a:rPr>
              <a:t>A </a:t>
            </a:r>
            <a:r>
              <a:rPr lang="en-US" sz="2060" b="0" dirty="0">
                <a:latin typeface="Lucida Sans" pitchFamily="34" charset="0"/>
              </a:rPr>
              <a:t>hallmark of the MSP program is its requirement that science, engineering and mathematics faculty from higher education partner organizations commit to working on issues of K-12 mathematics and science education.  Some MSP projects have developed strategies to reduce barriers and motivate faculty to increase their time and effort on activities potentially critical to increasing K-12 student achievement.  </a:t>
            </a:r>
            <a:r>
              <a:rPr lang="en-US" sz="2060" b="0" dirty="0" smtClean="0">
                <a:latin typeface="Lucida Sans" pitchFamily="34" charset="0"/>
              </a:rPr>
              <a:t>The </a:t>
            </a:r>
            <a:r>
              <a:rPr lang="en-US" sz="2060" b="0" i="1" dirty="0" smtClean="0">
                <a:latin typeface="Lucida Sans" pitchFamily="34" charset="0"/>
              </a:rPr>
              <a:t>Partnership for Reform in Science and Mathematics</a:t>
            </a:r>
            <a:r>
              <a:rPr lang="en-US" sz="2060" b="0" dirty="0" smtClean="0">
                <a:latin typeface="Lucida Sans" pitchFamily="34" charset="0"/>
              </a:rPr>
              <a:t>’ </a:t>
            </a:r>
            <a:r>
              <a:rPr lang="en-US" sz="2060" b="0" dirty="0">
                <a:latin typeface="Lucida Sans" pitchFamily="34" charset="0"/>
              </a:rPr>
              <a:t>Strategy 10 – involving all levels of the University System of Georgia, from individual faculty members to departments to Schools and Colleges to the Board of Regents – resulted in a new advocacy policy that encourages and values joint higher education / K-12 work.  Faculty in Georgia can now be promoted based on Scholarship in Discovery, in Teaching &amp; Learning and/or in Engagement.</a:t>
            </a:r>
          </a:p>
        </p:txBody>
      </p:sp>
      <p:sp>
        <p:nvSpPr>
          <p:cNvPr id="4" name="Rectangle 3"/>
          <p:cNvSpPr>
            <a:spLocks noChangeArrowheads="1"/>
          </p:cNvSpPr>
          <p:nvPr/>
        </p:nvSpPr>
        <p:spPr bwMode="auto">
          <a:xfrm>
            <a:off x="0" y="0"/>
            <a:ext cx="9144000" cy="1066800"/>
          </a:xfrm>
          <a:prstGeom prst="rect">
            <a:avLst/>
          </a:prstGeom>
          <a:noFill/>
          <a:ln w="9525">
            <a:noFill/>
            <a:miter lim="800000"/>
            <a:headEnd/>
            <a:tailEnd/>
          </a:ln>
          <a:effectLst/>
        </p:spPr>
        <p:txBody>
          <a:bodyPr anchor="ctr" anchorCtr="1"/>
          <a:lstStyle/>
          <a:p>
            <a:pPr algn="ctr">
              <a:defRPr/>
            </a:pPr>
            <a:r>
              <a:rPr lang="en-US" sz="3600" b="0" dirty="0">
                <a:solidFill>
                  <a:srgbClr val="0000FF"/>
                </a:solidFill>
                <a:effectLst>
                  <a:outerShdw blurRad="38100" dist="38100" dir="2700000" algn="tl">
                    <a:srgbClr val="000000">
                      <a:alpha val="43137"/>
                    </a:srgbClr>
                  </a:outerShdw>
                </a:effectLst>
                <a:latin typeface="Lucida Sans" pitchFamily="34" charset="0"/>
              </a:rPr>
              <a:t>What are we learning?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3" name="Rectangle 3"/>
          <p:cNvSpPr>
            <a:spLocks noChangeArrowheads="1"/>
          </p:cNvSpPr>
          <p:nvPr/>
        </p:nvSpPr>
        <p:spPr bwMode="auto">
          <a:xfrm>
            <a:off x="0" y="152400"/>
            <a:ext cx="9144000" cy="1066800"/>
          </a:xfrm>
          <a:prstGeom prst="rect">
            <a:avLst/>
          </a:prstGeom>
          <a:noFill/>
          <a:ln w="9525">
            <a:noFill/>
            <a:miter lim="800000"/>
            <a:headEnd/>
            <a:tailEnd/>
          </a:ln>
          <a:effectLst/>
        </p:spPr>
        <p:txBody>
          <a:bodyPr anchor="ctr" anchorCtr="1"/>
          <a:lstStyle/>
          <a:p>
            <a:pPr algn="ctr" eaLnBrk="0" hangingPunct="0">
              <a:defRPr/>
            </a:pPr>
            <a:r>
              <a:rPr lang="en-US" sz="3200" b="0" i="1" dirty="0" smtClean="0">
                <a:solidFill>
                  <a:srgbClr val="CC00CC"/>
                </a:solidFill>
                <a:effectLst>
                  <a:outerShdw blurRad="38100" dist="38100" dir="2700000" algn="tl">
                    <a:srgbClr val="000000">
                      <a:alpha val="43137"/>
                    </a:srgbClr>
                  </a:outerShdw>
                </a:effectLst>
                <a:latin typeface="Lucida Sans" pitchFamily="34" charset="0"/>
              </a:rPr>
              <a:t>Findings </a:t>
            </a:r>
            <a:r>
              <a:rPr lang="en-US" sz="3200" b="0" i="1" dirty="0">
                <a:solidFill>
                  <a:srgbClr val="CC00CC"/>
                </a:solidFill>
                <a:effectLst>
                  <a:outerShdw blurRad="38100" dist="38100" dir="2700000" algn="tl">
                    <a:srgbClr val="000000">
                      <a:alpha val="43137"/>
                    </a:srgbClr>
                  </a:outerShdw>
                </a:effectLst>
                <a:latin typeface="Lucida Sans" pitchFamily="34" charset="0"/>
              </a:rPr>
              <a:t>from </a:t>
            </a:r>
            <a:r>
              <a:rPr lang="en-US" sz="3200" b="0" i="1" dirty="0" smtClean="0">
                <a:solidFill>
                  <a:srgbClr val="CC00CC"/>
                </a:solidFill>
                <a:effectLst>
                  <a:outerShdw blurRad="38100" dist="38100" dir="2700000" algn="tl">
                    <a:srgbClr val="000000">
                      <a:alpha val="43137"/>
                    </a:srgbClr>
                  </a:outerShdw>
                </a:effectLst>
                <a:latin typeface="Lucida Sans" pitchFamily="34" charset="0"/>
              </a:rPr>
              <a:t>the </a:t>
            </a:r>
            <a:r>
              <a:rPr lang="en-US" sz="3200" b="0" i="1" dirty="0">
                <a:solidFill>
                  <a:srgbClr val="CC00CC"/>
                </a:solidFill>
                <a:effectLst>
                  <a:outerShdw blurRad="38100" dist="38100" dir="2700000" algn="tl">
                    <a:srgbClr val="000000">
                      <a:alpha val="43137"/>
                    </a:srgbClr>
                  </a:outerShdw>
                </a:effectLst>
                <a:latin typeface="Lucida Sans" pitchFamily="34" charset="0"/>
              </a:rPr>
              <a:t>Texas Middle and Secondary Mathematics Project</a:t>
            </a:r>
            <a:r>
              <a:rPr lang="en-US" sz="3200" b="0" dirty="0">
                <a:solidFill>
                  <a:srgbClr val="CC00CC"/>
                </a:solidFill>
                <a:effectLst>
                  <a:outerShdw blurRad="38100" dist="38100" dir="2700000" algn="tl">
                    <a:srgbClr val="000000">
                      <a:alpha val="43137"/>
                    </a:srgbClr>
                  </a:outerShdw>
                </a:effectLst>
                <a:latin typeface="Lucida Sans" pitchFamily="34" charset="0"/>
              </a:rPr>
              <a:t> </a:t>
            </a:r>
            <a:endParaRPr lang="en-US" sz="3200" b="0" i="1" dirty="0">
              <a:solidFill>
                <a:srgbClr val="CC00CC"/>
              </a:solidFill>
              <a:effectLst>
                <a:outerShdw blurRad="38100" dist="38100" dir="2700000" algn="tl">
                  <a:srgbClr val="000000">
                    <a:alpha val="43137"/>
                  </a:srgbClr>
                </a:outerShdw>
              </a:effectLst>
              <a:latin typeface="Lucida Sans" pitchFamily="34" charset="0"/>
            </a:endParaRPr>
          </a:p>
        </p:txBody>
      </p:sp>
      <p:sp>
        <p:nvSpPr>
          <p:cNvPr id="5" name="Rectangle 4"/>
          <p:cNvSpPr/>
          <p:nvPr/>
        </p:nvSpPr>
        <p:spPr>
          <a:xfrm>
            <a:off x="152400" y="1295400"/>
            <a:ext cx="4724400" cy="5586145"/>
          </a:xfrm>
          <a:prstGeom prst="rect">
            <a:avLst/>
          </a:prstGeom>
        </p:spPr>
        <p:txBody>
          <a:bodyPr wrap="square">
            <a:spAutoFit/>
          </a:bodyPr>
          <a:lstStyle/>
          <a:p>
            <a:r>
              <a:rPr lang="en-US" sz="2100" b="0" dirty="0" smtClean="0">
                <a:latin typeface="Lucida Sans" pitchFamily="34" charset="0"/>
              </a:rPr>
              <a:t>Creation of t</a:t>
            </a:r>
            <a:r>
              <a:rPr lang="en-US" sz="2100" b="0" dirty="0" smtClean="0">
                <a:latin typeface="Lucida Sans" pitchFamily="34" charset="0"/>
              </a:rPr>
              <a:t>he </a:t>
            </a:r>
            <a:r>
              <a:rPr lang="en-US" sz="2100" b="0" dirty="0" smtClean="0">
                <a:solidFill>
                  <a:srgbClr val="0000FF"/>
                </a:solidFill>
                <a:latin typeface="Lucida Sans" pitchFamily="34" charset="0"/>
              </a:rPr>
              <a:t>STEM Research &amp; Learning Center</a:t>
            </a:r>
            <a:r>
              <a:rPr lang="en-US" sz="2100" b="0" dirty="0" smtClean="0">
                <a:latin typeface="Lucida Sans" pitchFamily="34" charset="0"/>
              </a:rPr>
              <a:t>, with expectations to:</a:t>
            </a:r>
          </a:p>
          <a:p>
            <a:pPr marL="685800" indent="-457200">
              <a:buClr>
                <a:srgbClr val="CC00CC"/>
              </a:buClr>
              <a:buSzPct val="120000"/>
              <a:buFont typeface="Wingdings" pitchFamily="2" charset="2"/>
              <a:buChar char="§"/>
            </a:pPr>
            <a:r>
              <a:rPr lang="en-US" sz="2100" b="0" dirty="0" smtClean="0">
                <a:latin typeface="Lucida Sans" pitchFamily="34" charset="0"/>
              </a:rPr>
              <a:t>increase STEM awareness and public perception,</a:t>
            </a:r>
          </a:p>
          <a:p>
            <a:pPr marL="685800" indent="-457200">
              <a:buClr>
                <a:srgbClr val="CC00CC"/>
              </a:buClr>
              <a:buSzPct val="120000"/>
              <a:buFont typeface="Wingdings" pitchFamily="2" charset="2"/>
              <a:buChar char="§"/>
            </a:pPr>
            <a:r>
              <a:rPr lang="en-US" sz="2100" b="0" dirty="0" smtClean="0">
                <a:latin typeface="Lucida Sans" pitchFamily="34" charset="0"/>
              </a:rPr>
              <a:t>facilitate innovation in STEM university education,</a:t>
            </a:r>
          </a:p>
          <a:p>
            <a:pPr marL="685800" indent="-457200">
              <a:buClr>
                <a:srgbClr val="CC00CC"/>
              </a:buClr>
              <a:buSzPct val="120000"/>
              <a:buFont typeface="Wingdings" pitchFamily="2" charset="2"/>
              <a:buChar char="§"/>
            </a:pPr>
            <a:r>
              <a:rPr lang="en-US" sz="2100" b="0" dirty="0" smtClean="0">
                <a:latin typeface="Lucida Sans" pitchFamily="34" charset="0"/>
              </a:rPr>
              <a:t>provide support for student mentoring during transitional periods in their education,</a:t>
            </a:r>
          </a:p>
          <a:p>
            <a:pPr marL="685800" indent="-457200">
              <a:buClr>
                <a:srgbClr val="CC00CC"/>
              </a:buClr>
              <a:buSzPct val="120000"/>
              <a:buFont typeface="Wingdings" pitchFamily="2" charset="2"/>
              <a:buChar char="§"/>
            </a:pPr>
            <a:r>
              <a:rPr lang="en-US" sz="2100" b="0" dirty="0" smtClean="0">
                <a:latin typeface="Lucida Sans" pitchFamily="34" charset="0"/>
              </a:rPr>
              <a:t>guide STEM teacher induction during the first three years in the classroom</a:t>
            </a:r>
            <a:r>
              <a:rPr lang="en-US" sz="2100" b="0" dirty="0" smtClean="0">
                <a:latin typeface="Lucida Sans" pitchFamily="34" charset="0"/>
              </a:rPr>
              <a:t>, and</a:t>
            </a:r>
            <a:endParaRPr lang="en-US" sz="2100" b="0" dirty="0" smtClean="0">
              <a:latin typeface="Lucida Sans" pitchFamily="34" charset="0"/>
            </a:endParaRPr>
          </a:p>
          <a:p>
            <a:pPr marL="685800" indent="-457200">
              <a:buClr>
                <a:srgbClr val="CC00CC"/>
              </a:buClr>
              <a:buSzPct val="120000"/>
              <a:buFont typeface="Wingdings" pitchFamily="2" charset="2"/>
              <a:buChar char="§"/>
            </a:pPr>
            <a:r>
              <a:rPr lang="en-US" sz="2100" b="0" dirty="0" smtClean="0">
                <a:latin typeface="Lucida Sans" pitchFamily="34" charset="0"/>
              </a:rPr>
              <a:t>empower STEM teacher-leaders to transform their districts from within</a:t>
            </a:r>
          </a:p>
          <a:p>
            <a:endParaRPr lang="en-US" sz="2100" b="0" dirty="0">
              <a:latin typeface="Lucida Sans" pitchFamily="34" charset="0"/>
            </a:endParaRPr>
          </a:p>
        </p:txBody>
      </p:sp>
      <p:pic>
        <p:nvPicPr>
          <p:cNvPr id="179202" name="Picture 2" descr="http://stem.sfasu.edu/uploads/STEM_bldg.JPG"/>
          <p:cNvPicPr>
            <a:picLocks noChangeAspect="1" noChangeArrowheads="1"/>
          </p:cNvPicPr>
          <p:nvPr/>
        </p:nvPicPr>
        <p:blipFill>
          <a:blip r:embed="rId3" cstate="print"/>
          <a:srcRect/>
          <a:stretch>
            <a:fillRect/>
          </a:stretch>
        </p:blipFill>
        <p:spPr bwMode="auto">
          <a:xfrm>
            <a:off x="4953000" y="2667000"/>
            <a:ext cx="4038600" cy="3028950"/>
          </a:xfrm>
          <a:prstGeom prst="rect">
            <a:avLst/>
          </a:prstGeom>
          <a:noFill/>
        </p:spPr>
      </p:pic>
      <p:pic>
        <p:nvPicPr>
          <p:cNvPr id="179204" name="Picture 4" descr="http://stem.sfasu.edu/uploads/stemlogonosfa.png"/>
          <p:cNvPicPr>
            <a:picLocks noChangeAspect="1" noChangeArrowheads="1"/>
          </p:cNvPicPr>
          <p:nvPr/>
        </p:nvPicPr>
        <p:blipFill>
          <a:blip r:embed="rId4" cstate="print"/>
          <a:srcRect/>
          <a:stretch>
            <a:fillRect/>
          </a:stretch>
        </p:blipFill>
        <p:spPr bwMode="auto">
          <a:xfrm>
            <a:off x="5486400" y="1600200"/>
            <a:ext cx="3000375" cy="9525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0"/>
            <a:ext cx="8839200" cy="1143000"/>
          </a:xfrm>
        </p:spPr>
        <p:txBody>
          <a:bodyPr>
            <a:normAutofit/>
          </a:bodyPr>
          <a:lstStyle/>
          <a:p>
            <a:r>
              <a:rPr lang="en-US" sz="3600" dirty="0" smtClean="0">
                <a:solidFill>
                  <a:srgbClr val="0000FF"/>
                </a:solidFill>
                <a:effectLst>
                  <a:outerShdw blurRad="38100" dist="38100" dir="2700000" algn="tl">
                    <a:srgbClr val="000000">
                      <a:alpha val="43137"/>
                    </a:srgbClr>
                  </a:outerShdw>
                </a:effectLst>
                <a:latin typeface="Lucida Sans" pitchFamily="34" charset="0"/>
              </a:rPr>
              <a:t>NSF: The Innovation Agency</a:t>
            </a:r>
            <a:endParaRPr lang="en-US" sz="3600" dirty="0">
              <a:solidFill>
                <a:srgbClr val="0000FF"/>
              </a:solidFill>
              <a:effectLst>
                <a:outerShdw blurRad="38100" dist="38100" dir="2700000" algn="tl">
                  <a:srgbClr val="000000">
                    <a:alpha val="43137"/>
                  </a:srgbClr>
                </a:outerShdw>
              </a:effectLst>
              <a:latin typeface="Lucida Sans" pitchFamily="34" charset="0"/>
            </a:endParaRPr>
          </a:p>
        </p:txBody>
      </p:sp>
      <p:sp>
        <p:nvSpPr>
          <p:cNvPr id="6" name="Rectangle 5"/>
          <p:cNvSpPr/>
          <p:nvPr/>
        </p:nvSpPr>
        <p:spPr>
          <a:xfrm>
            <a:off x="228600" y="1483816"/>
            <a:ext cx="6019800" cy="4893647"/>
          </a:xfrm>
          <a:prstGeom prst="rect">
            <a:avLst/>
          </a:prstGeom>
        </p:spPr>
        <p:txBody>
          <a:bodyPr wrap="square">
            <a:spAutoFit/>
          </a:bodyPr>
          <a:lstStyle/>
          <a:p>
            <a:r>
              <a:rPr lang="en-US" sz="2600" b="0" dirty="0">
                <a:solidFill>
                  <a:prstClr val="black"/>
                </a:solidFill>
                <a:latin typeface="Lucida Sans" pitchFamily="34" charset="0"/>
              </a:rPr>
              <a:t>For 60 years the National Science Foundation has played a central role in innovation by catalyzing the development of fundamental ideas in science and engineering and supporting the people who generate them. </a:t>
            </a:r>
            <a:r>
              <a:rPr lang="en-US" sz="2600" b="0" dirty="0" smtClean="0">
                <a:solidFill>
                  <a:prstClr val="black"/>
                </a:solidFill>
                <a:latin typeface="Lucida Sans" pitchFamily="34" charset="0"/>
              </a:rPr>
              <a:t> Today</a:t>
            </a:r>
            <a:r>
              <a:rPr lang="en-US" sz="2600" b="0" dirty="0">
                <a:solidFill>
                  <a:prstClr val="black"/>
                </a:solidFill>
                <a:latin typeface="Lucida Sans" pitchFamily="34" charset="0"/>
              </a:rPr>
              <a:t>, NSF is positioned to strategically stimulate innovative research that connects the science and engineering enterprise with potential economic, societal, and educational benefit.</a:t>
            </a:r>
          </a:p>
        </p:txBody>
      </p:sp>
      <p:cxnSp>
        <p:nvCxnSpPr>
          <p:cNvPr id="7" name="Straight Connector 6"/>
          <p:cNvCxnSpPr/>
          <p:nvPr/>
        </p:nvCxnSpPr>
        <p:spPr>
          <a:xfrm>
            <a:off x="685800" y="1219200"/>
            <a:ext cx="784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3" descr="NSF bulding"/>
          <p:cNvPicPr>
            <a:picLocks noChangeAspect="1" noChangeArrowheads="1"/>
          </p:cNvPicPr>
          <p:nvPr/>
        </p:nvPicPr>
        <p:blipFill>
          <a:blip r:embed="rId3" cstate="print"/>
          <a:srcRect b="9186"/>
          <a:stretch>
            <a:fillRect/>
          </a:stretch>
        </p:blipFill>
        <p:spPr bwMode="auto">
          <a:xfrm>
            <a:off x="6503665" y="2286000"/>
            <a:ext cx="2417404"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13" descr="logo"/>
          <p:cNvPicPr>
            <a:picLocks noChangeAspect="1" noChangeArrowheads="1"/>
          </p:cNvPicPr>
          <p:nvPr/>
        </p:nvPicPr>
        <p:blipFill>
          <a:blip r:embed="rId4" cstate="print"/>
          <a:srcRect/>
          <a:stretch>
            <a:fillRect/>
          </a:stretch>
        </p:blipFill>
        <p:spPr bwMode="auto">
          <a:xfrm>
            <a:off x="228600" y="152400"/>
            <a:ext cx="914400" cy="914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715000"/>
            <a:ext cx="5638800" cy="307777"/>
          </a:xfrm>
          <a:prstGeom prst="rect">
            <a:avLst/>
          </a:prstGeom>
          <a:noFill/>
        </p:spPr>
        <p:txBody>
          <a:bodyPr wrap="square" rtlCol="0">
            <a:spAutoFit/>
          </a:bodyPr>
          <a:lstStyle/>
          <a:p>
            <a:r>
              <a:rPr lang="en-US" sz="1400" dirty="0">
                <a:solidFill>
                  <a:prstClr val="black"/>
                </a:solidFill>
                <a:latin typeface="Lucida Sans" pitchFamily="34" charset="0"/>
              </a:rPr>
              <a:t>Source: </a:t>
            </a:r>
            <a:r>
              <a:rPr lang="en-US" sz="1400" i="1" dirty="0">
                <a:solidFill>
                  <a:prstClr val="black"/>
                </a:solidFill>
                <a:latin typeface="Lucida Sans" pitchFamily="34" charset="0"/>
              </a:rPr>
              <a:t>NSF Strategic Plan: FY 2011-2016</a:t>
            </a:r>
            <a:endParaRPr lang="en-US" sz="1400" dirty="0">
              <a:solidFill>
                <a:prstClr val="black"/>
              </a:solidFill>
              <a:latin typeface="Lucida Sans" pitchFamily="34" charset="0"/>
            </a:endParaRPr>
          </a:p>
        </p:txBody>
      </p:sp>
      <p:pic>
        <p:nvPicPr>
          <p:cNvPr id="5" name="Picture 2"/>
          <p:cNvPicPr>
            <a:picLocks noChangeAspect="1" noChangeArrowheads="1"/>
          </p:cNvPicPr>
          <p:nvPr/>
        </p:nvPicPr>
        <p:blipFill>
          <a:blip r:embed="rId3" cstate="print"/>
          <a:srcRect r="3444"/>
          <a:stretch>
            <a:fillRect/>
          </a:stretch>
        </p:blipFill>
        <p:spPr bwMode="auto">
          <a:xfrm>
            <a:off x="762000" y="1600200"/>
            <a:ext cx="2667000" cy="3634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3810000" y="1828800"/>
            <a:ext cx="4800600" cy="3108543"/>
          </a:xfrm>
          <a:prstGeom prst="rect">
            <a:avLst/>
          </a:prstGeom>
          <a:noFill/>
        </p:spPr>
        <p:txBody>
          <a:bodyPr wrap="square" rtlCol="0">
            <a:spAutoFit/>
          </a:bodyPr>
          <a:lstStyle/>
          <a:p>
            <a:pPr marL="574675" indent="-574675">
              <a:buClr>
                <a:srgbClr val="CC00CC"/>
              </a:buClr>
              <a:buSzPct val="120000"/>
              <a:buFont typeface="Wingdings" pitchFamily="2" charset="2"/>
              <a:buChar char="§"/>
            </a:pPr>
            <a:r>
              <a:rPr lang="en-US" sz="2800" b="0" dirty="0">
                <a:ln w="1905"/>
                <a:solidFill>
                  <a:prstClr val="black"/>
                </a:solidFill>
                <a:effectLst>
                  <a:innerShdw blurRad="69850" dist="43180" dir="5400000">
                    <a:srgbClr val="000000">
                      <a:alpha val="65000"/>
                    </a:srgbClr>
                  </a:innerShdw>
                </a:effectLst>
                <a:latin typeface="Lucida Sans" pitchFamily="34" charset="0"/>
              </a:rPr>
              <a:t>Transform the Frontiers</a:t>
            </a:r>
          </a:p>
          <a:p>
            <a:pPr marL="574675" indent="-574675">
              <a:buClr>
                <a:srgbClr val="CC00CC"/>
              </a:buClr>
              <a:buSzPct val="120000"/>
              <a:buFont typeface="Wingdings" pitchFamily="2" charset="2"/>
              <a:buChar char="§"/>
            </a:pPr>
            <a:endParaRPr lang="en-US" sz="2800" b="0" dirty="0">
              <a:ln w="1905"/>
              <a:solidFill>
                <a:prstClr val="black"/>
              </a:solidFill>
              <a:effectLst>
                <a:innerShdw blurRad="69850" dist="43180" dir="5400000">
                  <a:srgbClr val="000000">
                    <a:alpha val="65000"/>
                  </a:srgbClr>
                </a:innerShdw>
              </a:effectLst>
              <a:latin typeface="Lucida Sans" pitchFamily="34" charset="0"/>
            </a:endParaRPr>
          </a:p>
          <a:p>
            <a:pPr marL="574675" indent="-574675">
              <a:buClr>
                <a:srgbClr val="CC00CC"/>
              </a:buClr>
              <a:buSzPct val="120000"/>
              <a:buFont typeface="Wingdings" pitchFamily="2" charset="2"/>
              <a:buChar char="§"/>
            </a:pPr>
            <a:r>
              <a:rPr lang="en-US" sz="2800" b="0" dirty="0">
                <a:ln w="1905"/>
                <a:solidFill>
                  <a:prstClr val="black"/>
                </a:solidFill>
                <a:effectLst>
                  <a:innerShdw blurRad="69850" dist="43180" dir="5400000">
                    <a:srgbClr val="000000">
                      <a:alpha val="65000"/>
                    </a:srgbClr>
                  </a:innerShdw>
                </a:effectLst>
                <a:latin typeface="Lucida Sans" pitchFamily="34" charset="0"/>
              </a:rPr>
              <a:t>Innovate for Society</a:t>
            </a:r>
          </a:p>
          <a:p>
            <a:pPr marL="574675" indent="-574675">
              <a:buClr>
                <a:srgbClr val="CC00CC"/>
              </a:buClr>
              <a:buSzPct val="120000"/>
              <a:buFont typeface="Wingdings" pitchFamily="2" charset="2"/>
              <a:buChar char="§"/>
            </a:pPr>
            <a:endParaRPr lang="en-US" sz="2800" b="0" dirty="0">
              <a:ln w="1905"/>
              <a:solidFill>
                <a:prstClr val="black"/>
              </a:solidFill>
              <a:effectLst>
                <a:innerShdw blurRad="69850" dist="43180" dir="5400000">
                  <a:srgbClr val="000000">
                    <a:alpha val="65000"/>
                  </a:srgbClr>
                </a:innerShdw>
              </a:effectLst>
              <a:latin typeface="Lucida Sans" pitchFamily="34" charset="0"/>
            </a:endParaRPr>
          </a:p>
          <a:p>
            <a:pPr marL="574675" indent="-574675">
              <a:buClr>
                <a:srgbClr val="CC00CC"/>
              </a:buClr>
              <a:buSzPct val="120000"/>
              <a:buFont typeface="Wingdings" pitchFamily="2" charset="2"/>
              <a:buChar char="§"/>
            </a:pPr>
            <a:r>
              <a:rPr lang="en-US" sz="2800" b="0" dirty="0">
                <a:ln w="1905"/>
                <a:solidFill>
                  <a:prstClr val="black"/>
                </a:solidFill>
                <a:effectLst>
                  <a:innerShdw blurRad="69850" dist="43180" dir="5400000">
                    <a:srgbClr val="000000">
                      <a:alpha val="65000"/>
                    </a:srgbClr>
                  </a:innerShdw>
                </a:effectLst>
                <a:latin typeface="Lucida Sans" pitchFamily="34" charset="0"/>
              </a:rPr>
              <a:t>Perform as a Model Organization</a:t>
            </a:r>
          </a:p>
        </p:txBody>
      </p:sp>
      <p:sp>
        <p:nvSpPr>
          <p:cNvPr id="10" name="Title 1"/>
          <p:cNvSpPr txBox="1">
            <a:spLocks/>
          </p:cNvSpPr>
          <p:nvPr/>
        </p:nvSpPr>
        <p:spPr>
          <a:xfrm>
            <a:off x="0" y="284163"/>
            <a:ext cx="9144000" cy="630237"/>
          </a:xfrm>
          <a:prstGeom prst="rect">
            <a:avLst/>
          </a:prstGeom>
        </p:spPr>
        <p:txBody>
          <a:bodyPr vert="horz" lIns="91440" tIns="45720" rIns="91440" bIns="45720" rtlCol="0" anchor="ctr">
            <a:noAutofit/>
          </a:bodyPr>
          <a:lstStyle/>
          <a:p>
            <a:pPr algn="ctr">
              <a:spcBef>
                <a:spcPct val="0"/>
              </a:spcBef>
              <a:defRPr/>
            </a:pPr>
            <a:r>
              <a:rPr lang="en-US" sz="3600" b="0" dirty="0" smtClean="0">
                <a:solidFill>
                  <a:srgbClr val="0000FF"/>
                </a:solidFill>
                <a:effectLst>
                  <a:outerShdw blurRad="38100" dist="38100" dir="2700000" algn="tl">
                    <a:srgbClr val="000000">
                      <a:alpha val="43137"/>
                    </a:srgbClr>
                  </a:outerShdw>
                </a:effectLst>
                <a:latin typeface="Lucida Sans" pitchFamily="34" charset="0"/>
              </a:rPr>
              <a:t>NSF </a:t>
            </a:r>
            <a:r>
              <a:rPr lang="en-US" sz="3600" b="0" dirty="0">
                <a:solidFill>
                  <a:srgbClr val="0000FF"/>
                </a:solidFill>
                <a:effectLst>
                  <a:outerShdw blurRad="38100" dist="38100" dir="2700000" algn="tl">
                    <a:srgbClr val="000000">
                      <a:alpha val="43137"/>
                    </a:srgbClr>
                  </a:outerShdw>
                </a:effectLst>
                <a:latin typeface="Lucida Sans" pitchFamily="34" charset="0"/>
              </a:rPr>
              <a:t>Strategic goals: 2011-2016</a:t>
            </a:r>
          </a:p>
        </p:txBody>
      </p:sp>
      <p:pic>
        <p:nvPicPr>
          <p:cNvPr id="7" name="Picture 13" descr="logo"/>
          <p:cNvPicPr>
            <a:picLocks noChangeAspect="1" noChangeArrowheads="1"/>
          </p:cNvPicPr>
          <p:nvPr/>
        </p:nvPicPr>
        <p:blipFill>
          <a:blip r:embed="rId4" cstate="print"/>
          <a:srcRect/>
          <a:stretch>
            <a:fillRect/>
          </a:stretch>
        </p:blipFill>
        <p:spPr bwMode="auto">
          <a:xfrm>
            <a:off x="5486400" y="5257800"/>
            <a:ext cx="1066800" cy="1066800"/>
          </a:xfrm>
          <a:prstGeom prst="rect">
            <a:avLst/>
          </a:prstGeom>
          <a:noFill/>
        </p:spPr>
      </p:pic>
      <p:cxnSp>
        <p:nvCxnSpPr>
          <p:cNvPr id="9" name="Straight Connector 8"/>
          <p:cNvCxnSpPr/>
          <p:nvPr/>
        </p:nvCxnSpPr>
        <p:spPr>
          <a:xfrm>
            <a:off x="685800" y="1143000"/>
            <a:ext cx="784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4343400" y="591264"/>
            <a:ext cx="4419600" cy="5047536"/>
          </a:xfrm>
          <a:prstGeom prst="rect">
            <a:avLst/>
          </a:prstGeom>
          <a:noFill/>
          <a:ln w="9525">
            <a:noFill/>
            <a:miter lim="800000"/>
            <a:headEnd/>
            <a:tailEnd/>
          </a:ln>
          <a:effectLst/>
        </p:spPr>
        <p:txBody>
          <a:bodyPr wrap="square">
            <a:spAutoFit/>
          </a:bodyPr>
          <a:lstStyle/>
          <a:p>
            <a:r>
              <a:rPr lang="en-US" sz="2300" b="0" dirty="0" smtClean="0">
                <a:latin typeface="Lucida Sans" pitchFamily="34" charset="0"/>
              </a:rPr>
              <a:t>Education at all levels and settings has been, and will continue to be, a vital part of NSF's portfolio in cultivating "homegrown talent" in the globally competitive innovation marketplace.  Bolstering education at all levels--from elementary school to community college and the post-graduate level--is the only way for the U.S. to maintain its edge in scientific and engineering innovation. </a:t>
            </a:r>
            <a:endParaRPr lang="en-US" sz="2300" b="0" dirty="0">
              <a:latin typeface="Lucida Sans" pitchFamily="34" charset="0"/>
            </a:endParaRPr>
          </a:p>
        </p:txBody>
      </p:sp>
      <p:sp>
        <p:nvSpPr>
          <p:cNvPr id="90115" name="Text Box 3"/>
          <p:cNvSpPr txBox="1">
            <a:spLocks noChangeArrowheads="1"/>
          </p:cNvSpPr>
          <p:nvPr/>
        </p:nvSpPr>
        <p:spPr bwMode="auto">
          <a:xfrm>
            <a:off x="4343400" y="5953780"/>
            <a:ext cx="4343400" cy="523220"/>
          </a:xfrm>
          <a:prstGeom prst="rect">
            <a:avLst/>
          </a:prstGeom>
          <a:solidFill>
            <a:srgbClr val="FFFFCC"/>
          </a:solidFill>
          <a:ln w="9525">
            <a:noFill/>
            <a:miter lim="800000"/>
            <a:headEnd/>
            <a:tailEnd/>
          </a:ln>
          <a:effectLst/>
        </p:spPr>
        <p:txBody>
          <a:bodyPr wrap="square">
            <a:spAutoFit/>
          </a:bodyPr>
          <a:lstStyle/>
          <a:p>
            <a:r>
              <a:rPr lang="en-US" sz="1400" b="0" dirty="0">
                <a:latin typeface="Verdana" pitchFamily="34" charset="0"/>
              </a:rPr>
              <a:t>Remarks on the NSF's 2012 Budget </a:t>
            </a:r>
            <a:r>
              <a:rPr lang="en-US" sz="1400" b="0" dirty="0" smtClean="0">
                <a:latin typeface="Verdana" pitchFamily="34" charset="0"/>
              </a:rPr>
              <a:t>  Request </a:t>
            </a:r>
            <a:r>
              <a:rPr lang="en-US" sz="1400" b="0" dirty="0">
                <a:latin typeface="Verdana" pitchFamily="34" charset="0"/>
              </a:rPr>
              <a:t>to </a:t>
            </a:r>
            <a:r>
              <a:rPr lang="en-US" sz="1400" b="0" dirty="0" smtClean="0">
                <a:latin typeface="Verdana" pitchFamily="34" charset="0"/>
              </a:rPr>
              <a:t>Congress – February </a:t>
            </a:r>
            <a:r>
              <a:rPr lang="en-US" sz="1400" b="0" dirty="0">
                <a:latin typeface="Verdana" pitchFamily="34" charset="0"/>
              </a:rPr>
              <a:t>14, 2011 </a:t>
            </a:r>
          </a:p>
        </p:txBody>
      </p:sp>
      <p:sp>
        <p:nvSpPr>
          <p:cNvPr id="90117" name="Text Box 5"/>
          <p:cNvSpPr txBox="1">
            <a:spLocks noChangeArrowheads="1"/>
          </p:cNvSpPr>
          <p:nvPr/>
        </p:nvSpPr>
        <p:spPr bwMode="auto">
          <a:xfrm>
            <a:off x="990600" y="4869359"/>
            <a:ext cx="2789238" cy="769441"/>
          </a:xfrm>
          <a:prstGeom prst="rect">
            <a:avLst/>
          </a:prstGeom>
          <a:solidFill>
            <a:srgbClr val="FFFFCC"/>
          </a:solidFill>
          <a:ln w="9525">
            <a:noFill/>
            <a:miter lim="800000"/>
            <a:headEnd/>
            <a:tailEnd/>
          </a:ln>
          <a:effectLst/>
        </p:spPr>
        <p:txBody>
          <a:bodyPr wrap="square">
            <a:spAutoFit/>
          </a:bodyPr>
          <a:lstStyle/>
          <a:p>
            <a:pPr>
              <a:lnSpc>
                <a:spcPct val="110000"/>
              </a:lnSpc>
            </a:pPr>
            <a:r>
              <a:rPr lang="en-US" sz="2000" dirty="0">
                <a:latin typeface="Verdana" pitchFamily="34" charset="0"/>
              </a:rPr>
              <a:t>Dr. Subra </a:t>
            </a:r>
            <a:r>
              <a:rPr lang="en-US" sz="2000" dirty="0" smtClean="0">
                <a:latin typeface="Verdana" pitchFamily="34" charset="0"/>
              </a:rPr>
              <a:t>Suresh</a:t>
            </a:r>
            <a:r>
              <a:rPr lang="en-US" sz="2000" dirty="0">
                <a:latin typeface="Verdana" pitchFamily="34" charset="0"/>
              </a:rPr>
              <a:t/>
            </a:r>
            <a:br>
              <a:rPr lang="en-US" sz="2000" dirty="0">
                <a:latin typeface="Verdana" pitchFamily="34" charset="0"/>
              </a:rPr>
            </a:br>
            <a:r>
              <a:rPr lang="en-US" sz="2000" dirty="0">
                <a:latin typeface="Verdana" pitchFamily="34" charset="0"/>
              </a:rPr>
              <a:t>Director, NSF</a:t>
            </a:r>
            <a:endParaRPr lang="en-US" sz="2000" dirty="0"/>
          </a:p>
        </p:txBody>
      </p:sp>
      <p:pic>
        <p:nvPicPr>
          <p:cNvPr id="84996" name="Picture 4"/>
          <p:cNvPicPr>
            <a:picLocks noChangeAspect="1" noChangeArrowheads="1"/>
          </p:cNvPicPr>
          <p:nvPr/>
        </p:nvPicPr>
        <p:blipFill>
          <a:blip r:embed="rId2" cstate="print"/>
          <a:srcRect/>
          <a:stretch>
            <a:fillRect/>
          </a:stretch>
        </p:blipFill>
        <p:spPr bwMode="auto">
          <a:xfrm>
            <a:off x="990600" y="1162180"/>
            <a:ext cx="2743200" cy="3562220"/>
          </a:xfrm>
          <a:prstGeom prst="rect">
            <a:avLst/>
          </a:prstGeom>
          <a:noFill/>
          <a:ln w="9525">
            <a:noFill/>
            <a:miter lim="800000"/>
            <a:headEnd/>
            <a:tailEnd/>
          </a:ln>
        </p:spPr>
      </p:pic>
      <p:pic>
        <p:nvPicPr>
          <p:cNvPr id="7" name="Picture 13" descr="logo"/>
          <p:cNvPicPr>
            <a:picLocks noChangeAspect="1" noChangeArrowheads="1"/>
          </p:cNvPicPr>
          <p:nvPr/>
        </p:nvPicPr>
        <p:blipFill>
          <a:blip r:embed="rId3" cstate="print"/>
          <a:srcRect/>
          <a:stretch>
            <a:fillRect/>
          </a:stretch>
        </p:blipFill>
        <p:spPr bwMode="auto">
          <a:xfrm>
            <a:off x="228600" y="152400"/>
            <a:ext cx="914400" cy="914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t="4464" b="6250"/>
          <a:stretch>
            <a:fillRect/>
          </a:stretch>
        </p:blipFill>
        <p:spPr bwMode="auto">
          <a:xfrm>
            <a:off x="228600" y="381000"/>
            <a:ext cx="8624623" cy="5715000"/>
          </a:xfrm>
          <a:prstGeom prst="rect">
            <a:avLst/>
          </a:prstGeom>
          <a:noFill/>
          <a:ln w="9525">
            <a:noFill/>
            <a:miter lim="800000"/>
            <a:headEnd/>
            <a:tailEnd/>
          </a:ln>
        </p:spPr>
      </p:pic>
      <p:sp>
        <p:nvSpPr>
          <p:cNvPr id="3" name="Oval 2"/>
          <p:cNvSpPr/>
          <p:nvPr/>
        </p:nvSpPr>
        <p:spPr>
          <a:xfrm>
            <a:off x="2590800" y="4495800"/>
            <a:ext cx="1447800" cy="14478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1371600"/>
            <a:ext cx="8534400" cy="5257800"/>
          </a:xfrm>
          <a:noFill/>
          <a:ln/>
        </p:spPr>
        <p:txBody>
          <a:bodyPr lIns="92075" tIns="46038" rIns="92075" bIns="46038"/>
          <a:lstStyle/>
          <a:p>
            <a:pPr marL="533400" indent="-533400">
              <a:lnSpc>
                <a:spcPct val="95000"/>
              </a:lnSpc>
              <a:buClr>
                <a:srgbClr val="CC00CC"/>
              </a:buClr>
              <a:buSzPct val="140000"/>
              <a:buFont typeface="Wingdings" pitchFamily="2" charset="2"/>
              <a:buChar char="§"/>
            </a:pPr>
            <a:r>
              <a:rPr lang="en-US" sz="2300" dirty="0">
                <a:latin typeface="Lucida Sans" pitchFamily="34" charset="0"/>
              </a:rPr>
              <a:t>Prepare the </a:t>
            </a:r>
            <a:r>
              <a:rPr lang="en-US" sz="2300" dirty="0">
                <a:solidFill>
                  <a:srgbClr val="0000FF"/>
                </a:solidFill>
                <a:latin typeface="Lucida Sans" pitchFamily="34" charset="0"/>
              </a:rPr>
              <a:t>next generation of STEM professionals </a:t>
            </a:r>
            <a:r>
              <a:rPr lang="en-US" sz="2300" dirty="0">
                <a:latin typeface="Lucida Sans" pitchFamily="34" charset="0"/>
              </a:rPr>
              <a:t>and attract and retain more Americans to STEM </a:t>
            </a:r>
            <a:r>
              <a:rPr lang="en-US" sz="2300" dirty="0" smtClean="0">
                <a:latin typeface="Lucida Sans" pitchFamily="34" charset="0"/>
              </a:rPr>
              <a:t>careers.</a:t>
            </a:r>
            <a:endParaRPr lang="en-US" sz="2300" dirty="0">
              <a:latin typeface="Lucida Sans" pitchFamily="34" charset="0"/>
            </a:endParaRPr>
          </a:p>
          <a:p>
            <a:pPr marL="533400" indent="-533400">
              <a:lnSpc>
                <a:spcPct val="95000"/>
              </a:lnSpc>
              <a:buClr>
                <a:srgbClr val="CC00CC"/>
              </a:buClr>
              <a:buSzPct val="140000"/>
              <a:buFont typeface="Wingdings" pitchFamily="2" charset="2"/>
              <a:buChar char="§"/>
            </a:pPr>
            <a:endParaRPr lang="en-US" sz="600" dirty="0" smtClean="0">
              <a:latin typeface="Lucida Sans" pitchFamily="34" charset="0"/>
            </a:endParaRPr>
          </a:p>
          <a:p>
            <a:pPr marL="533400" indent="-533400">
              <a:lnSpc>
                <a:spcPct val="95000"/>
              </a:lnSpc>
              <a:buClr>
                <a:srgbClr val="CC00CC"/>
              </a:buClr>
              <a:buSzPct val="140000"/>
              <a:buFont typeface="Wingdings" pitchFamily="2" charset="2"/>
              <a:buChar char="§"/>
            </a:pPr>
            <a:r>
              <a:rPr lang="en-US" sz="2300" dirty="0" smtClean="0">
                <a:latin typeface="Lucida Sans" pitchFamily="34" charset="0"/>
              </a:rPr>
              <a:t>Develop </a:t>
            </a:r>
            <a:r>
              <a:rPr lang="en-US" sz="2300" dirty="0">
                <a:latin typeface="Lucida Sans" pitchFamily="34" charset="0"/>
              </a:rPr>
              <a:t>a robust research community that can conduct rigorous research and evaluation that will support </a:t>
            </a:r>
            <a:r>
              <a:rPr lang="en-US" sz="2300" dirty="0">
                <a:solidFill>
                  <a:srgbClr val="0000FF"/>
                </a:solidFill>
                <a:latin typeface="Lucida Sans" pitchFamily="34" charset="0"/>
              </a:rPr>
              <a:t>excellence in STEM education </a:t>
            </a:r>
            <a:r>
              <a:rPr lang="en-US" sz="2300" dirty="0">
                <a:latin typeface="Lucida Sans" pitchFamily="34" charset="0"/>
              </a:rPr>
              <a:t>and that </a:t>
            </a:r>
            <a:r>
              <a:rPr lang="en-US" sz="2300" dirty="0">
                <a:solidFill>
                  <a:srgbClr val="0000FF"/>
                </a:solidFill>
                <a:latin typeface="Lucida Sans" pitchFamily="34" charset="0"/>
              </a:rPr>
              <a:t>integrates research and education</a:t>
            </a:r>
            <a:r>
              <a:rPr lang="en-US" sz="2300" dirty="0">
                <a:latin typeface="Lucida Sans" pitchFamily="34" charset="0"/>
              </a:rPr>
              <a:t>.</a:t>
            </a:r>
            <a:r>
              <a:rPr lang="en-US" sz="2200" dirty="0">
                <a:latin typeface="Lucida Sans" pitchFamily="34" charset="0"/>
              </a:rPr>
              <a:t/>
            </a:r>
            <a:br>
              <a:rPr lang="en-US" sz="2200" dirty="0">
                <a:latin typeface="Lucida Sans" pitchFamily="34" charset="0"/>
              </a:rPr>
            </a:br>
            <a:endParaRPr lang="en-US" sz="600" dirty="0">
              <a:latin typeface="Lucida Sans" pitchFamily="34" charset="0"/>
            </a:endParaRPr>
          </a:p>
          <a:p>
            <a:pPr marL="533400" indent="-533400">
              <a:lnSpc>
                <a:spcPct val="95000"/>
              </a:lnSpc>
              <a:buClr>
                <a:srgbClr val="CC00CC"/>
              </a:buClr>
              <a:buSzPct val="140000"/>
              <a:buFont typeface="Wingdings" pitchFamily="2" charset="2"/>
              <a:buChar char="§"/>
            </a:pPr>
            <a:r>
              <a:rPr lang="en-US" sz="2300" dirty="0">
                <a:latin typeface="Lucida Sans" pitchFamily="34" charset="0"/>
              </a:rPr>
              <a:t>Increase the </a:t>
            </a:r>
            <a:r>
              <a:rPr lang="en-US" sz="2300" dirty="0">
                <a:solidFill>
                  <a:srgbClr val="0000FF"/>
                </a:solidFill>
                <a:latin typeface="Lucida Sans" pitchFamily="34" charset="0"/>
              </a:rPr>
              <a:t>technological, scientific and quantitative literacy of all Americans</a:t>
            </a:r>
            <a:r>
              <a:rPr lang="en-US" sz="2300" dirty="0">
                <a:latin typeface="Lucida Sans" pitchFamily="34" charset="0"/>
              </a:rPr>
              <a:t> so that they can exercise responsible citizenship and live productive lives in an increasingly technological society.</a:t>
            </a:r>
            <a:r>
              <a:rPr lang="en-US" sz="2200" dirty="0">
                <a:latin typeface="Lucida Sans" pitchFamily="34" charset="0"/>
              </a:rPr>
              <a:t/>
            </a:r>
            <a:br>
              <a:rPr lang="en-US" sz="2200" dirty="0">
                <a:latin typeface="Lucida Sans" pitchFamily="34" charset="0"/>
              </a:rPr>
            </a:br>
            <a:endParaRPr lang="en-US" sz="600" dirty="0">
              <a:latin typeface="Lucida Sans" pitchFamily="34" charset="0"/>
            </a:endParaRPr>
          </a:p>
          <a:p>
            <a:pPr marL="533400" indent="-533400">
              <a:lnSpc>
                <a:spcPct val="95000"/>
              </a:lnSpc>
              <a:buClr>
                <a:srgbClr val="CC00CC"/>
              </a:buClr>
              <a:buSzPct val="140000"/>
              <a:buFont typeface="Wingdings" pitchFamily="2" charset="2"/>
              <a:buChar char="§"/>
            </a:pPr>
            <a:r>
              <a:rPr lang="en-US" sz="2300" dirty="0">
                <a:solidFill>
                  <a:srgbClr val="0000FF"/>
                </a:solidFill>
                <a:latin typeface="Lucida Sans" pitchFamily="34" charset="0"/>
              </a:rPr>
              <a:t>Broaden participation </a:t>
            </a:r>
            <a:r>
              <a:rPr lang="en-US" sz="2300" dirty="0">
                <a:latin typeface="Lucida Sans" pitchFamily="34" charset="0"/>
              </a:rPr>
              <a:t>(individuals, geographic regions, types of institutions, STEM disciplines) and close achievement gaps in all STEM fields.</a:t>
            </a:r>
          </a:p>
        </p:txBody>
      </p:sp>
      <p:sp>
        <p:nvSpPr>
          <p:cNvPr id="8197" name="Text Box 5"/>
          <p:cNvSpPr txBox="1">
            <a:spLocks noChangeArrowheads="1"/>
          </p:cNvSpPr>
          <p:nvPr/>
        </p:nvSpPr>
        <p:spPr bwMode="auto">
          <a:xfrm>
            <a:off x="1219200" y="76200"/>
            <a:ext cx="7543800" cy="1200329"/>
          </a:xfrm>
          <a:prstGeom prst="rect">
            <a:avLst/>
          </a:prstGeom>
          <a:noFill/>
          <a:ln w="12700">
            <a:noFill/>
            <a:miter lim="800000"/>
            <a:headEnd type="none" w="sm" len="sm"/>
            <a:tailEnd type="none" w="sm" len="sm"/>
          </a:ln>
          <a:effectLst/>
        </p:spPr>
        <p:txBody>
          <a:bodyPr wrap="square">
            <a:spAutoFit/>
          </a:bodyPr>
          <a:lstStyle/>
          <a:p>
            <a:pPr eaLnBrk="0" hangingPunct="0"/>
            <a:r>
              <a:rPr lang="en-US" sz="3600" b="0" dirty="0" smtClean="0">
                <a:solidFill>
                  <a:srgbClr val="0000FF"/>
                </a:solidFill>
                <a:effectLst>
                  <a:outerShdw blurRad="38100" dist="38100" dir="2700000" algn="tl">
                    <a:srgbClr val="000000">
                      <a:alpha val="43137"/>
                    </a:srgbClr>
                  </a:outerShdw>
                </a:effectLst>
                <a:latin typeface="Lucida Sans" pitchFamily="34" charset="0"/>
              </a:rPr>
              <a:t>Goals of NSF’s Directorate for Education and Human Resources</a:t>
            </a:r>
            <a:endParaRPr lang="en-US" sz="3600" b="0" dirty="0">
              <a:solidFill>
                <a:srgbClr val="0000FF"/>
              </a:solidFill>
              <a:effectLst>
                <a:outerShdw blurRad="38100" dist="38100" dir="2700000" algn="tl">
                  <a:srgbClr val="000000">
                    <a:alpha val="43137"/>
                  </a:srgbClr>
                </a:outerShdw>
              </a:effectLst>
              <a:latin typeface="Lucida Sans" pitchFamily="34" charset="0"/>
            </a:endParaRPr>
          </a:p>
        </p:txBody>
      </p:sp>
      <p:pic>
        <p:nvPicPr>
          <p:cNvPr id="6" name="Picture 13" descr="logo"/>
          <p:cNvPicPr>
            <a:picLocks noChangeAspect="1" noChangeArrowheads="1"/>
          </p:cNvPicPr>
          <p:nvPr/>
        </p:nvPicPr>
        <p:blipFill>
          <a:blip r:embed="rId3" cstate="print"/>
          <a:srcRect/>
          <a:stretch>
            <a:fillRect/>
          </a:stretch>
        </p:blipFill>
        <p:spPr bwMode="auto">
          <a:xfrm>
            <a:off x="228600" y="152400"/>
            <a:ext cx="914400" cy="914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body" idx="1"/>
          </p:nvPr>
        </p:nvSpPr>
        <p:spPr>
          <a:xfrm>
            <a:off x="457200" y="1066800"/>
            <a:ext cx="8153400" cy="5867400"/>
          </a:xfrm>
        </p:spPr>
        <p:txBody>
          <a:bodyPr/>
          <a:lstStyle/>
          <a:p>
            <a:pPr>
              <a:spcBef>
                <a:spcPct val="0"/>
              </a:spcBef>
              <a:spcAft>
                <a:spcPct val="75000"/>
              </a:spcAft>
              <a:buClr>
                <a:srgbClr val="CC00CC"/>
              </a:buClr>
              <a:buSzPct val="140000"/>
              <a:buFont typeface="Wingdings" pitchFamily="2" charset="2"/>
              <a:buChar char="§"/>
            </a:pPr>
            <a:r>
              <a:rPr lang="en-US" sz="2400" dirty="0" smtClean="0">
                <a:latin typeface="Lucida Sans" pitchFamily="34" charset="0"/>
              </a:rPr>
              <a:t>A research &amp; development effort at NSF for building capacity and integrating the work of higher education with that of K-12 to strengthen and reform mathematics and science education </a:t>
            </a:r>
          </a:p>
          <a:p>
            <a:pPr>
              <a:spcBef>
                <a:spcPct val="0"/>
              </a:spcBef>
              <a:spcAft>
                <a:spcPct val="75000"/>
              </a:spcAft>
              <a:buClr>
                <a:srgbClr val="CC00CC"/>
              </a:buClr>
              <a:buSzPct val="140000"/>
              <a:buFont typeface="Wingdings" pitchFamily="2" charset="2"/>
              <a:buChar char="§"/>
            </a:pPr>
            <a:r>
              <a:rPr lang="en-US" sz="2400" dirty="0" smtClean="0">
                <a:latin typeface="Lucida Sans" pitchFamily="34" charset="0"/>
              </a:rPr>
              <a:t>Launched in FY 2002 as a result of legislative interest and was also a key facet of the </a:t>
            </a:r>
            <a:r>
              <a:rPr lang="en-US" sz="2400" i="1" dirty="0" smtClean="0">
                <a:solidFill>
                  <a:srgbClr val="0000FF"/>
                </a:solidFill>
                <a:latin typeface="Lucida Sans" pitchFamily="34" charset="0"/>
              </a:rPr>
              <a:t>No Child Left Behind </a:t>
            </a:r>
            <a:r>
              <a:rPr lang="en-US" sz="2400" dirty="0" smtClean="0">
                <a:latin typeface="Lucida Sans" pitchFamily="34" charset="0"/>
              </a:rPr>
              <a:t>vision for K-12 education</a:t>
            </a:r>
          </a:p>
          <a:p>
            <a:pPr>
              <a:spcBef>
                <a:spcPct val="0"/>
              </a:spcBef>
              <a:spcAft>
                <a:spcPct val="75000"/>
              </a:spcAft>
              <a:buClr>
                <a:srgbClr val="CC00CC"/>
              </a:buClr>
              <a:buSzPct val="140000"/>
              <a:buFont typeface="Wingdings" pitchFamily="2" charset="2"/>
              <a:buChar char="§"/>
            </a:pPr>
            <a:r>
              <a:rPr lang="en-US" sz="2400" dirty="0" smtClean="0">
                <a:latin typeface="Lucida Sans" pitchFamily="34" charset="0"/>
              </a:rPr>
              <a:t>Strongly reauthorized as part of the </a:t>
            </a:r>
            <a:r>
              <a:rPr lang="en-US" sz="2400" i="1" dirty="0" smtClean="0">
                <a:solidFill>
                  <a:srgbClr val="0000FF"/>
                </a:solidFill>
                <a:latin typeface="Lucida Sans" pitchFamily="34" charset="0"/>
              </a:rPr>
              <a:t>America COMPETES Act of 2007</a:t>
            </a:r>
            <a:r>
              <a:rPr lang="en-US" sz="2400" dirty="0" smtClean="0">
                <a:solidFill>
                  <a:srgbClr val="0000FF"/>
                </a:solidFill>
                <a:latin typeface="Lucida Sans" pitchFamily="34" charset="0"/>
              </a:rPr>
              <a:t> </a:t>
            </a:r>
            <a:r>
              <a:rPr lang="en-US" sz="2400" dirty="0" smtClean="0">
                <a:latin typeface="Lucida Sans" pitchFamily="34" charset="0"/>
              </a:rPr>
              <a:t>and provided with additional appropriation in the </a:t>
            </a:r>
            <a:r>
              <a:rPr lang="en-US" sz="2400" i="1" dirty="0" smtClean="0">
                <a:solidFill>
                  <a:srgbClr val="0000FF"/>
                </a:solidFill>
                <a:latin typeface="Lucida Sans" pitchFamily="34" charset="0"/>
              </a:rPr>
              <a:t>American Recovery and Reinvestment Act</a:t>
            </a:r>
            <a:r>
              <a:rPr lang="en-US" sz="2400" dirty="0" smtClean="0">
                <a:solidFill>
                  <a:srgbClr val="0000FF"/>
                </a:solidFill>
                <a:latin typeface="Lucida Sans" pitchFamily="34" charset="0"/>
              </a:rPr>
              <a:t> </a:t>
            </a:r>
            <a:r>
              <a:rPr lang="en-US" sz="2400" i="1" dirty="0" smtClean="0">
                <a:solidFill>
                  <a:srgbClr val="0000FF"/>
                </a:solidFill>
                <a:latin typeface="Lucida Sans" pitchFamily="34" charset="0"/>
              </a:rPr>
              <a:t>of 2009</a:t>
            </a:r>
            <a:r>
              <a:rPr lang="en-US" sz="2400" dirty="0" smtClean="0">
                <a:solidFill>
                  <a:srgbClr val="0000FF"/>
                </a:solidFill>
                <a:latin typeface="Lucida Sans" pitchFamily="34" charset="0"/>
              </a:rPr>
              <a:t> </a:t>
            </a:r>
            <a:r>
              <a:rPr lang="en-US" sz="2400" dirty="0" smtClean="0">
                <a:latin typeface="Lucida Sans" pitchFamily="34" charset="0"/>
              </a:rPr>
              <a:t>and the </a:t>
            </a:r>
            <a:r>
              <a:rPr lang="en-US" sz="2400" i="1" dirty="0" smtClean="0">
                <a:latin typeface="Lucida Sans" pitchFamily="34" charset="0"/>
              </a:rPr>
              <a:t>FY 2009</a:t>
            </a:r>
            <a:r>
              <a:rPr lang="en-US" sz="2400" dirty="0" smtClean="0">
                <a:latin typeface="Lucida Sans" pitchFamily="34" charset="0"/>
              </a:rPr>
              <a:t> federal budget</a:t>
            </a:r>
            <a:endParaRPr lang="en-US" sz="2400" i="1" dirty="0" smtClean="0">
              <a:latin typeface="Lucida Sans" pitchFamily="34" charset="0"/>
            </a:endParaRPr>
          </a:p>
        </p:txBody>
      </p:sp>
      <p:sp>
        <p:nvSpPr>
          <p:cNvPr id="362503" name="Rectangle 7"/>
          <p:cNvSpPr>
            <a:spLocks noChangeArrowheads="1"/>
          </p:cNvSpPr>
          <p:nvPr/>
        </p:nvSpPr>
        <p:spPr bwMode="auto">
          <a:xfrm>
            <a:off x="0" y="0"/>
            <a:ext cx="9144000" cy="838200"/>
          </a:xfrm>
          <a:prstGeom prst="rect">
            <a:avLst/>
          </a:prstGeom>
          <a:noFill/>
          <a:ln w="9525">
            <a:noFill/>
            <a:miter lim="800000"/>
            <a:headEnd/>
            <a:tailEnd/>
          </a:ln>
          <a:effectLst/>
        </p:spPr>
        <p:txBody>
          <a:bodyPr anchor="ctr"/>
          <a:lstStyle/>
          <a:p>
            <a:pPr algn="ctr" eaLnBrk="0" hangingPunct="0">
              <a:defRPr/>
            </a:pPr>
            <a:r>
              <a:rPr lang="en-US" sz="3600" b="0" dirty="0">
                <a:solidFill>
                  <a:srgbClr val="0000FF"/>
                </a:solidFill>
                <a:effectLst>
                  <a:outerShdw blurRad="38100" dist="38100" dir="2700000" algn="tl">
                    <a:srgbClr val="000000">
                      <a:alpha val="43137"/>
                    </a:srgbClr>
                  </a:outerShdw>
                </a:effectLst>
                <a:latin typeface="Lucida Sans" pitchFamily="34" charset="0"/>
              </a:rPr>
              <a:t>NSF’s Math and Science Partnership</a:t>
            </a:r>
          </a:p>
        </p:txBody>
      </p:sp>
      <p:cxnSp>
        <p:nvCxnSpPr>
          <p:cNvPr id="4" name="Straight Connector 3"/>
          <p:cNvCxnSpPr/>
          <p:nvPr/>
        </p:nvCxnSpPr>
        <p:spPr>
          <a:xfrm>
            <a:off x="685800" y="838200"/>
            <a:ext cx="7848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2395</TotalTime>
  <Words>1935</Words>
  <Application>Microsoft Office PowerPoint</Application>
  <PresentationFormat>On-screen Show (4:3)</PresentationFormat>
  <Paragraphs>167</Paragraphs>
  <Slides>32</Slides>
  <Notes>25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Default Design</vt:lpstr>
      <vt:lpstr>Photo Editor Photo</vt:lpstr>
      <vt:lpstr>Microsoft Office Excel 97-2003 Worksheet</vt:lpstr>
      <vt:lpstr>Slide 1</vt:lpstr>
      <vt:lpstr>Slide 2</vt:lpstr>
      <vt:lpstr>Slide 3</vt:lpstr>
      <vt:lpstr>NSF: The Innovation Agency</vt:lpstr>
      <vt:lpstr>Slide 5</vt:lpstr>
      <vt:lpstr>Slide 6</vt:lpstr>
      <vt:lpstr>Slide 7</vt:lpstr>
      <vt:lpstr>Slide 8</vt:lpstr>
      <vt:lpstr>Slide 9</vt:lpstr>
      <vt:lpstr>Slide 10</vt:lpstr>
      <vt:lpstr>Slide 11</vt:lpstr>
      <vt:lpstr>National Distribution of MSP Awards Since Program Inception</vt:lpstr>
      <vt:lpstr>MSP Key Features</vt:lpstr>
      <vt:lpstr>Impacts on Students</vt:lpstr>
      <vt:lpstr>Slide 15</vt:lpstr>
      <vt:lpstr>Partnership-Driven</vt:lpstr>
      <vt:lpstr>Slide 17</vt:lpstr>
      <vt:lpstr>Slide 18</vt:lpstr>
      <vt:lpstr>Challenging Courses and Curriculum</vt:lpstr>
      <vt:lpstr>Slide 20</vt:lpstr>
      <vt:lpstr>Slide 21</vt:lpstr>
      <vt:lpstr>Slide 22</vt:lpstr>
      <vt:lpstr>Teacher Quality, Quantity  and Diversity</vt:lpstr>
      <vt:lpstr>Slide 24</vt:lpstr>
      <vt:lpstr>Slide 25</vt:lpstr>
      <vt:lpstr>Evidence-based Design and Outcomes</vt:lpstr>
      <vt:lpstr>Slide 27</vt:lpstr>
      <vt:lpstr>Slide 28</vt:lpstr>
      <vt:lpstr>Slide 29</vt:lpstr>
      <vt:lpstr>Institutional Change and Sustainability</vt:lpstr>
      <vt:lpstr>Slide 31</vt:lpstr>
      <vt:lpstr>Slide 32</vt:lpstr>
    </vt:vector>
  </TitlesOfParts>
  <Company>National Science Foundation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MSUITER</dc:creator>
  <cp:lastModifiedBy>Your User Name</cp:lastModifiedBy>
  <cp:revision>257</cp:revision>
  <dcterms:created xsi:type="dcterms:W3CDTF">2003-10-11T02:41:05Z</dcterms:created>
  <dcterms:modified xsi:type="dcterms:W3CDTF">2011-10-16T13:56:43Z</dcterms:modified>
</cp:coreProperties>
</file>