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59" r:id="rId2"/>
    <p:sldId id="360" r:id="rId3"/>
    <p:sldId id="339" r:id="rId4"/>
    <p:sldId id="344" r:id="rId5"/>
    <p:sldId id="347" r:id="rId6"/>
    <p:sldId id="350" r:id="rId7"/>
    <p:sldId id="341" r:id="rId8"/>
    <p:sldId id="358" r:id="rId9"/>
    <p:sldId id="353" r:id="rId10"/>
    <p:sldId id="323" r:id="rId11"/>
    <p:sldId id="361" r:id="rId12"/>
    <p:sldId id="369" r:id="rId13"/>
    <p:sldId id="365" r:id="rId14"/>
    <p:sldId id="368" r:id="rId15"/>
    <p:sldId id="366" r:id="rId16"/>
    <p:sldId id="363" r:id="rId17"/>
    <p:sldId id="367" r:id="rId18"/>
    <p:sldId id="354" r:id="rId19"/>
    <p:sldId id="364" r:id="rId20"/>
    <p:sldId id="362" r:id="rId21"/>
    <p:sldId id="355" r:id="rId22"/>
    <p:sldId id="371" r:id="rId23"/>
    <p:sldId id="373" r:id="rId24"/>
    <p:sldId id="372" r:id="rId25"/>
    <p:sldId id="375"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339"/>
    <a:srgbClr val="9651A1"/>
    <a:srgbClr val="7B4284"/>
    <a:srgbClr val="B4A0CA"/>
    <a:srgbClr val="C1A0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24" autoAdjust="0"/>
  </p:normalViewPr>
  <p:slideViewPr>
    <p:cSldViewPr>
      <p:cViewPr>
        <p:scale>
          <a:sx n="100" d="100"/>
          <a:sy n="100" d="100"/>
        </p:scale>
        <p:origin x="-510"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6" d="100"/>
          <a:sy n="96" d="100"/>
        </p:scale>
        <p:origin x="-295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02F2092-A3F4-40AC-BA19-3B96269B37E5}" type="datetimeFigureOut">
              <a:rPr lang="en-US" smtClean="0"/>
              <a:pPr/>
              <a:t>10/15/2011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E8A12D2-5FEA-448D-BE6F-D28BF587C21E}" type="slidenum">
              <a:rPr lang="en-US" smtClean="0"/>
              <a:pPr/>
              <a:t>‹#›</a:t>
            </a:fld>
            <a:endParaRPr lang="en-US" dirty="0"/>
          </a:p>
        </p:txBody>
      </p:sp>
    </p:spTree>
    <p:extLst>
      <p:ext uri="{BB962C8B-B14F-4D97-AF65-F5344CB8AC3E}">
        <p14:creationId xmlns:p14="http://schemas.microsoft.com/office/powerpoint/2010/main" val="1446697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01E03B8-5A23-4699-B02B-4CD7BEB20B9C}" type="datetimeFigureOut">
              <a:rPr lang="en-US" smtClean="0"/>
              <a:pPr/>
              <a:t>10/15/2011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FD315EE-F39E-417B-A9FC-A9AD9B057D09}" type="slidenum">
              <a:rPr lang="en-US" smtClean="0"/>
              <a:pPr/>
              <a:t>‹#›</a:t>
            </a:fld>
            <a:endParaRPr lang="en-US" dirty="0"/>
          </a:p>
        </p:txBody>
      </p:sp>
    </p:spTree>
    <p:extLst>
      <p:ext uri="{BB962C8B-B14F-4D97-AF65-F5344CB8AC3E}">
        <p14:creationId xmlns:p14="http://schemas.microsoft.com/office/powerpoint/2010/main" val="3208755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315EE-F39E-417B-A9FC-A9AD9B057D09}" type="slidenum">
              <a:rPr lang="en-US" smtClean="0"/>
              <a:pPr/>
              <a:t>1</a:t>
            </a:fld>
            <a:endParaRPr lang="en-US" dirty="0"/>
          </a:p>
        </p:txBody>
      </p:sp>
    </p:spTree>
    <p:extLst>
      <p:ext uri="{BB962C8B-B14F-4D97-AF65-F5344CB8AC3E}">
        <p14:creationId xmlns:p14="http://schemas.microsoft.com/office/powerpoint/2010/main" val="140968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D315EE-F39E-417B-A9FC-A9AD9B057D09}"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315EE-F39E-417B-A9FC-A9AD9B057D09}" type="slidenum">
              <a:rPr lang="en-US" smtClean="0"/>
              <a:pPr/>
              <a:t>11</a:t>
            </a:fld>
            <a:endParaRPr lang="en-US" dirty="0"/>
          </a:p>
        </p:txBody>
      </p:sp>
    </p:spTree>
    <p:extLst>
      <p:ext uri="{BB962C8B-B14F-4D97-AF65-F5344CB8AC3E}">
        <p14:creationId xmlns:p14="http://schemas.microsoft.com/office/powerpoint/2010/main" val="2657314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315EE-F39E-417B-A9FC-A9AD9B057D09}" type="slidenum">
              <a:rPr lang="en-US" smtClean="0"/>
              <a:pPr/>
              <a:t>12</a:t>
            </a:fld>
            <a:endParaRPr lang="en-US" dirty="0"/>
          </a:p>
        </p:txBody>
      </p:sp>
    </p:spTree>
    <p:extLst>
      <p:ext uri="{BB962C8B-B14F-4D97-AF65-F5344CB8AC3E}">
        <p14:creationId xmlns:p14="http://schemas.microsoft.com/office/powerpoint/2010/main" val="1830786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315EE-F39E-417B-A9FC-A9AD9B057D09}" type="slidenum">
              <a:rPr lang="en-US" smtClean="0"/>
              <a:pPr/>
              <a:t>13</a:t>
            </a:fld>
            <a:endParaRPr lang="en-US" dirty="0"/>
          </a:p>
        </p:txBody>
      </p:sp>
    </p:spTree>
    <p:extLst>
      <p:ext uri="{BB962C8B-B14F-4D97-AF65-F5344CB8AC3E}">
        <p14:creationId xmlns:p14="http://schemas.microsoft.com/office/powerpoint/2010/main" val="91962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315EE-F39E-417B-A9FC-A9AD9B057D09}" type="slidenum">
              <a:rPr lang="en-US" smtClean="0"/>
              <a:pPr/>
              <a:t>14</a:t>
            </a:fld>
            <a:endParaRPr lang="en-US" dirty="0"/>
          </a:p>
        </p:txBody>
      </p:sp>
    </p:spTree>
    <p:extLst>
      <p:ext uri="{BB962C8B-B14F-4D97-AF65-F5344CB8AC3E}">
        <p14:creationId xmlns:p14="http://schemas.microsoft.com/office/powerpoint/2010/main" val="1739718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315EE-F39E-417B-A9FC-A9AD9B057D09}" type="slidenum">
              <a:rPr lang="en-US" smtClean="0"/>
              <a:pPr/>
              <a:t>15</a:t>
            </a:fld>
            <a:endParaRPr lang="en-US" dirty="0"/>
          </a:p>
        </p:txBody>
      </p:sp>
    </p:spTree>
    <p:extLst>
      <p:ext uri="{BB962C8B-B14F-4D97-AF65-F5344CB8AC3E}">
        <p14:creationId xmlns:p14="http://schemas.microsoft.com/office/powerpoint/2010/main" val="2975346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315EE-F39E-417B-A9FC-A9AD9B057D09}" type="slidenum">
              <a:rPr lang="en-US" smtClean="0"/>
              <a:pPr/>
              <a:t>16</a:t>
            </a:fld>
            <a:endParaRPr lang="en-US" dirty="0"/>
          </a:p>
        </p:txBody>
      </p:sp>
    </p:spTree>
    <p:extLst>
      <p:ext uri="{BB962C8B-B14F-4D97-AF65-F5344CB8AC3E}">
        <p14:creationId xmlns:p14="http://schemas.microsoft.com/office/powerpoint/2010/main" val="3088108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315EE-F39E-417B-A9FC-A9AD9B057D09}" type="slidenum">
              <a:rPr lang="en-US" smtClean="0"/>
              <a:pPr/>
              <a:t>17</a:t>
            </a:fld>
            <a:endParaRPr lang="en-US" dirty="0"/>
          </a:p>
        </p:txBody>
      </p:sp>
    </p:spTree>
    <p:extLst>
      <p:ext uri="{BB962C8B-B14F-4D97-AF65-F5344CB8AC3E}">
        <p14:creationId xmlns:p14="http://schemas.microsoft.com/office/powerpoint/2010/main" val="3778591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315EE-F39E-417B-A9FC-A9AD9B057D09}" type="slidenum">
              <a:rPr lang="en-US" smtClean="0"/>
              <a:pPr/>
              <a:t>18</a:t>
            </a:fld>
            <a:endParaRPr lang="en-US" dirty="0"/>
          </a:p>
        </p:txBody>
      </p:sp>
    </p:spTree>
    <p:extLst>
      <p:ext uri="{BB962C8B-B14F-4D97-AF65-F5344CB8AC3E}">
        <p14:creationId xmlns:p14="http://schemas.microsoft.com/office/powerpoint/2010/main" val="3245569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315EE-F39E-417B-A9FC-A9AD9B057D09}" type="slidenum">
              <a:rPr lang="en-US" smtClean="0"/>
              <a:pPr/>
              <a:t>19</a:t>
            </a:fld>
            <a:endParaRPr lang="en-US" dirty="0"/>
          </a:p>
        </p:txBody>
      </p:sp>
    </p:spTree>
    <p:extLst>
      <p:ext uri="{BB962C8B-B14F-4D97-AF65-F5344CB8AC3E}">
        <p14:creationId xmlns:p14="http://schemas.microsoft.com/office/powerpoint/2010/main" val="1860451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315EE-F39E-417B-A9FC-A9AD9B057D09}" type="slidenum">
              <a:rPr lang="en-US" smtClean="0"/>
              <a:pPr/>
              <a:t>2</a:t>
            </a:fld>
            <a:endParaRPr lang="en-US" dirty="0"/>
          </a:p>
        </p:txBody>
      </p:sp>
    </p:spTree>
    <p:extLst>
      <p:ext uri="{BB962C8B-B14F-4D97-AF65-F5344CB8AC3E}">
        <p14:creationId xmlns:p14="http://schemas.microsoft.com/office/powerpoint/2010/main" val="862009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315EE-F39E-417B-A9FC-A9AD9B057D09}" type="slidenum">
              <a:rPr lang="en-US" smtClean="0"/>
              <a:pPr/>
              <a:t>20</a:t>
            </a:fld>
            <a:endParaRPr lang="en-US" dirty="0"/>
          </a:p>
        </p:txBody>
      </p:sp>
    </p:spTree>
    <p:extLst>
      <p:ext uri="{BB962C8B-B14F-4D97-AF65-F5344CB8AC3E}">
        <p14:creationId xmlns:p14="http://schemas.microsoft.com/office/powerpoint/2010/main" val="2719436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D315EE-F39E-417B-A9FC-A9AD9B057D09}"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315EE-F39E-417B-A9FC-A9AD9B057D09}" type="slidenum">
              <a:rPr lang="en-US" smtClean="0"/>
              <a:pPr/>
              <a:t>22</a:t>
            </a:fld>
            <a:endParaRPr lang="en-US" dirty="0"/>
          </a:p>
        </p:txBody>
      </p:sp>
    </p:spTree>
    <p:extLst>
      <p:ext uri="{BB962C8B-B14F-4D97-AF65-F5344CB8AC3E}">
        <p14:creationId xmlns:p14="http://schemas.microsoft.com/office/powerpoint/2010/main" val="1853015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D315EE-F39E-417B-A9FC-A9AD9B057D09}"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315EE-F39E-417B-A9FC-A9AD9B057D09}" type="slidenum">
              <a:rPr lang="en-US" smtClean="0"/>
              <a:pPr/>
              <a:t>24</a:t>
            </a:fld>
            <a:endParaRPr lang="en-US" dirty="0"/>
          </a:p>
        </p:txBody>
      </p:sp>
    </p:spTree>
    <p:extLst>
      <p:ext uri="{BB962C8B-B14F-4D97-AF65-F5344CB8AC3E}">
        <p14:creationId xmlns:p14="http://schemas.microsoft.com/office/powerpoint/2010/main" val="718163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315EE-F39E-417B-A9FC-A9AD9B057D09}" type="slidenum">
              <a:rPr lang="en-US" smtClean="0"/>
              <a:pPr/>
              <a:t>25</a:t>
            </a:fld>
            <a:endParaRPr lang="en-US" dirty="0"/>
          </a:p>
        </p:txBody>
      </p:sp>
    </p:spTree>
    <p:extLst>
      <p:ext uri="{BB962C8B-B14F-4D97-AF65-F5344CB8AC3E}">
        <p14:creationId xmlns:p14="http://schemas.microsoft.com/office/powerpoint/2010/main" val="140968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81100" y="696913"/>
            <a:ext cx="4648200" cy="3486150"/>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3E81CB5A-2057-4701-A8BA-205620AEBA11}" type="slidenum">
              <a:rPr lang="en-US" smtClean="0">
                <a:latin typeface="Times New Roman" pitchFamily="18" charset="0"/>
              </a:rPr>
              <a:pPr eaLnBrk="1" hangingPunct="1"/>
              <a:t>3</a:t>
            </a:fld>
            <a:endParaRPr 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A0F22460-3B03-4A42-9640-5A12AB00E701}" type="slidenum">
              <a:rPr lang="en-US" smtClean="0">
                <a:latin typeface="Times New Roman" pitchFamily="18" charset="0"/>
              </a:rPr>
              <a:pPr eaLnBrk="1" hangingPunct="1"/>
              <a:t>4</a:t>
            </a:fld>
            <a:endParaRPr lang="en-US" dirty="0" smtClean="0">
              <a:latin typeface="Times New Roman" pitchFamily="18" charset="0"/>
            </a:endParaRPr>
          </a:p>
        </p:txBody>
      </p:sp>
      <p:sp>
        <p:nvSpPr>
          <p:cNvPr id="47107" name="Rectangle 2"/>
          <p:cNvSpPr>
            <a:spLocks noGrp="1" noRot="1" noChangeAspect="1" noChangeArrowheads="1" noTextEdit="1"/>
          </p:cNvSpPr>
          <p:nvPr>
            <p:ph type="sldImg"/>
          </p:nvPr>
        </p:nvSpPr>
        <p:spPr>
          <a:xfrm>
            <a:off x="1181100" y="696913"/>
            <a:ext cx="4648200" cy="3486150"/>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81100" y="696913"/>
            <a:ext cx="4648200" cy="348615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77AE51EB-341C-412A-829E-0C289B1751F8}" type="slidenum">
              <a:rPr lang="en-US" smtClean="0">
                <a:latin typeface="Times New Roman" pitchFamily="18" charset="0"/>
              </a:rPr>
              <a:pPr eaLnBrk="1" hangingPunct="1"/>
              <a:t>5</a:t>
            </a:fld>
            <a:endParaRPr lang="en-US"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A8782B8-D0AB-42DC-B1C7-6017E9D73D81}" type="slidenum">
              <a:rPr lang="en-US" smtClean="0">
                <a:latin typeface="Times New Roman" pitchFamily="18" charset="0"/>
              </a:rPr>
              <a:pPr eaLnBrk="1" hangingPunct="1"/>
              <a:t>6</a:t>
            </a:fld>
            <a:endParaRPr lang="en-US" dirty="0" smtClean="0">
              <a:latin typeface="Times New Roman" pitchFamily="18" charset="0"/>
            </a:endParaRPr>
          </a:p>
        </p:txBody>
      </p:sp>
      <p:sp>
        <p:nvSpPr>
          <p:cNvPr id="72707" name="Rectangle 2"/>
          <p:cNvSpPr>
            <a:spLocks noGrp="1" noRot="1" noChangeAspect="1" noChangeArrowheads="1" noTextEdit="1"/>
          </p:cNvSpPr>
          <p:nvPr>
            <p:ph type="sldImg"/>
          </p:nvPr>
        </p:nvSpPr>
        <p:spPr>
          <a:xfrm>
            <a:off x="1181100" y="696913"/>
            <a:ext cx="4648200" cy="3486150"/>
          </a:xfrm>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181100" y="696913"/>
            <a:ext cx="4648200" cy="3486150"/>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2C21235-19CC-4F57-8D70-3060C0A0F4F3}" type="slidenum">
              <a:rPr lang="en-US" smtClean="0">
                <a:latin typeface="Times New Roman" pitchFamily="18" charset="0"/>
              </a:rPr>
              <a:pPr eaLnBrk="1" hangingPunct="1"/>
              <a:t>7</a:t>
            </a:fld>
            <a:endParaRPr lang="en-US"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D315EE-F39E-417B-A9FC-A9AD9B057D09}"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315EE-F39E-417B-A9FC-A9AD9B057D09}" type="slidenum">
              <a:rPr lang="en-US" smtClean="0"/>
              <a:pPr/>
              <a:t>9</a:t>
            </a:fld>
            <a:endParaRPr lang="en-US" dirty="0"/>
          </a:p>
        </p:txBody>
      </p:sp>
    </p:spTree>
    <p:extLst>
      <p:ext uri="{BB962C8B-B14F-4D97-AF65-F5344CB8AC3E}">
        <p14:creationId xmlns:p14="http://schemas.microsoft.com/office/powerpoint/2010/main" val="1749633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651A1">
                <a:lumMod val="81000"/>
                <a:lumOff val="19000"/>
              </a:srgbClr>
            </a:gs>
            <a:gs pos="100000">
              <a:schemeClr val="bg1">
                <a:lumMod val="65000"/>
                <a:lumOff val="3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3962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21255278">
            <a:off x="-524884" y="5628625"/>
            <a:ext cx="9861766" cy="1501527"/>
          </a:xfrm>
          <a:prstGeom prst="wave">
            <a:avLst>
              <a:gd name="adj1" fmla="val 20000"/>
              <a:gd name="adj2" fmla="val -4839"/>
            </a:avLst>
          </a:prstGeom>
          <a:effectLst>
            <a:softEdge rad="254000"/>
          </a:effectLst>
        </p:spPr>
      </p:pic>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239000" y="6199789"/>
            <a:ext cx="1752600" cy="543910"/>
          </a:xfrm>
          <a:prstGeom prst="rect">
            <a:avLst/>
          </a:prstGeom>
          <a:ln>
            <a:noFill/>
          </a:ln>
          <a:effectLst>
            <a:outerShdw blurRad="292100" dist="139700" dir="2700000" algn="tl" rotWithShape="0">
              <a:srgbClr val="333333">
                <a:alpha val="65000"/>
              </a:srgbClr>
            </a:outerShdw>
          </a:effectLst>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lumMod val="9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5486400"/>
            <a:ext cx="9144000" cy="1371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descr="center.docx - Microsoft Word"/>
          <p:cNvPicPr>
            <a:picLocks noChangeAspect="1"/>
          </p:cNvPicPr>
          <p:nvPr/>
        </p:nvPicPr>
        <p:blipFill rotWithShape="1">
          <a:blip r:embed="rId3">
            <a:extLst>
              <a:ext uri="{28A0092B-C50C-407E-A947-70E740481C1C}">
                <a14:useLocalDpi xmlns:a14="http://schemas.microsoft.com/office/drawing/2010/main" val="0"/>
              </a:ext>
            </a:extLst>
          </a:blip>
          <a:srcRect l="23671" t="4204" r="23614"/>
          <a:stretch/>
        </p:blipFill>
        <p:spPr>
          <a:xfrm>
            <a:off x="1581150" y="28575"/>
            <a:ext cx="6068381" cy="6838740"/>
          </a:xfrm>
          <a:prstGeom prst="rect">
            <a:avLst/>
          </a:prstGeom>
          <a:ln>
            <a:noFill/>
          </a:ln>
          <a:effectLst>
            <a:softEdge rad="112500"/>
          </a:effectLst>
        </p:spPr>
      </p:pic>
    </p:spTree>
    <p:extLst>
      <p:ext uri="{BB962C8B-B14F-4D97-AF65-F5344CB8AC3E}">
        <p14:creationId xmlns:p14="http://schemas.microsoft.com/office/powerpoint/2010/main" val="2547191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68362"/>
          </a:xfrm>
        </p:spPr>
        <p:txBody>
          <a:bodyPr>
            <a:noAutofit/>
          </a:bodyPr>
          <a:lstStyle/>
          <a:p>
            <a:r>
              <a:rPr lang="en-US" sz="3600" b="1" i="1" dirty="0" smtClean="0"/>
              <a:t>SFA STEM Research and Learning Center</a:t>
            </a:r>
            <a:r>
              <a:rPr lang="en-US" sz="3200" b="1" i="1" dirty="0" smtClean="0"/>
              <a:t/>
            </a:r>
            <a:br>
              <a:rPr lang="en-US" sz="3200" b="1" i="1" dirty="0" smtClean="0"/>
            </a:br>
            <a:r>
              <a:rPr lang="en-US" sz="2800" b="1" i="1" dirty="0" smtClean="0"/>
              <a:t>Dr. Kimberly Childs, Executive Director</a:t>
            </a:r>
            <a:r>
              <a:rPr lang="en-US" sz="3200" b="1" i="1" dirty="0" smtClean="0"/>
              <a:t/>
            </a:r>
            <a:br>
              <a:rPr lang="en-US" sz="3200" b="1" i="1" dirty="0" smtClean="0"/>
            </a:br>
            <a:endParaRPr lang="en-US" sz="3200" b="1" i="1" dirty="0"/>
          </a:p>
        </p:txBody>
      </p:sp>
      <p:sp>
        <p:nvSpPr>
          <p:cNvPr id="3" name="Content Placeholder 2"/>
          <p:cNvSpPr>
            <a:spLocks noGrp="1"/>
          </p:cNvSpPr>
          <p:nvPr>
            <p:ph idx="1"/>
          </p:nvPr>
        </p:nvSpPr>
        <p:spPr>
          <a:xfrm>
            <a:off x="457200" y="1390650"/>
            <a:ext cx="8229600" cy="5086350"/>
          </a:xfrm>
        </p:spPr>
        <p:txBody>
          <a:bodyPr>
            <a:normAutofit fontScale="92500" lnSpcReduction="20000"/>
          </a:bodyPr>
          <a:lstStyle/>
          <a:p>
            <a:pPr algn="ctr">
              <a:buNone/>
            </a:pPr>
            <a:r>
              <a:rPr lang="en-US" sz="2600" b="1" i="1" u="sng" dirty="0" smtClean="0"/>
              <a:t>Faculty Co-Directors</a:t>
            </a:r>
            <a:r>
              <a:rPr lang="en-US" sz="2600" b="1" i="1" dirty="0" smtClean="0"/>
              <a:t>:</a:t>
            </a:r>
          </a:p>
          <a:p>
            <a:pPr marL="0" indent="0" algn="ctr">
              <a:buNone/>
            </a:pPr>
            <a:r>
              <a:rPr lang="en-US" sz="2600" b="1" i="1" dirty="0" smtClean="0"/>
              <a:t>Dr. Lesa Beverly, Mathematics</a:t>
            </a:r>
          </a:p>
          <a:p>
            <a:pPr marL="0" indent="0" algn="ctr">
              <a:buNone/>
            </a:pPr>
            <a:r>
              <a:rPr lang="en-US" sz="2600" b="1" i="1" dirty="0" smtClean="0"/>
              <a:t>Dr. John Moore, Chemistry</a:t>
            </a:r>
          </a:p>
          <a:p>
            <a:pPr marL="0" indent="0" algn="ctr">
              <a:buNone/>
            </a:pPr>
            <a:r>
              <a:rPr lang="en-US" sz="2600" b="1" i="1" dirty="0" smtClean="0"/>
              <a:t>Dr. Josephine Taylor, Biology</a:t>
            </a:r>
          </a:p>
          <a:p>
            <a:pPr marL="0" indent="0" algn="ctr">
              <a:buNone/>
            </a:pPr>
            <a:endParaRPr lang="en-US" sz="2600" b="1" i="1" dirty="0" smtClean="0"/>
          </a:p>
          <a:p>
            <a:pPr marL="0" indent="0" algn="ctr">
              <a:buNone/>
            </a:pPr>
            <a:r>
              <a:rPr lang="en-US" sz="2600" b="1" i="1" u="sng" dirty="0" smtClean="0"/>
              <a:t>Center Coordinator: Ms</a:t>
            </a:r>
            <a:r>
              <a:rPr lang="en-US" sz="2600" b="1" i="1" u="sng" dirty="0"/>
              <a:t>. Linda </a:t>
            </a:r>
            <a:r>
              <a:rPr lang="en-US" sz="2600" b="1" i="1" u="sng" dirty="0" smtClean="0"/>
              <a:t>Boozer</a:t>
            </a:r>
          </a:p>
          <a:p>
            <a:pPr marL="0" indent="0" algn="ctr">
              <a:buNone/>
            </a:pPr>
            <a:endParaRPr lang="en-US" sz="2600" b="1" i="1" u="sng" dirty="0"/>
          </a:p>
          <a:p>
            <a:pPr marL="0" indent="0" algn="ctr">
              <a:buNone/>
            </a:pPr>
            <a:r>
              <a:rPr lang="en-US" sz="2600" b="1" i="1" u="sng" dirty="0" smtClean="0"/>
              <a:t>Grants Project Coordinator: Dr. Jana Redfield</a:t>
            </a:r>
          </a:p>
          <a:p>
            <a:pPr marL="0" indent="0" algn="ctr">
              <a:buNone/>
            </a:pPr>
            <a:endParaRPr lang="en-US" sz="2600" b="1" i="1" u="sng" dirty="0" smtClean="0"/>
          </a:p>
          <a:p>
            <a:pPr marL="0" indent="0" algn="ctr">
              <a:buNone/>
            </a:pPr>
            <a:r>
              <a:rPr lang="en-US" sz="2600" b="1" i="1" u="sng" dirty="0" smtClean="0"/>
              <a:t>Research Associate, Mathematics: Ms. Betsy Childs</a:t>
            </a:r>
          </a:p>
          <a:p>
            <a:pPr marL="0" indent="0" algn="ctr">
              <a:buNone/>
            </a:pPr>
            <a:endParaRPr lang="en-US" sz="2600" b="1" i="1" u="sng" dirty="0" smtClean="0"/>
          </a:p>
          <a:p>
            <a:pPr marL="0" indent="0" algn="ctr">
              <a:buNone/>
            </a:pPr>
            <a:r>
              <a:rPr lang="en-US" sz="2600" b="1" i="1" u="sng" dirty="0" smtClean="0"/>
              <a:t>Research Associate, Science: TBA</a:t>
            </a:r>
          </a:p>
          <a:p>
            <a:pPr marL="0" indent="0" algn="ctr">
              <a:buNone/>
            </a:pPr>
            <a:endParaRPr lang="en-US" sz="2000" u="sng" dirty="0" smtClean="0"/>
          </a:p>
          <a:p>
            <a:pPr>
              <a:buNone/>
            </a:pPr>
            <a:r>
              <a:rPr lang="en-US" sz="1800" dirty="0" smtClean="0"/>
              <a:t>	</a:t>
            </a:r>
            <a:endParaRPr lang="en-U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35" y="114300"/>
            <a:ext cx="8229600" cy="800100"/>
          </a:xfrm>
        </p:spPr>
        <p:txBody>
          <a:bodyPr>
            <a:normAutofit fontScale="90000"/>
          </a:bodyPr>
          <a:lstStyle/>
          <a:p>
            <a:r>
              <a:rPr lang="en-US" b="1" dirty="0" smtClean="0"/>
              <a:t/>
            </a:r>
            <a:br>
              <a:rPr lang="en-US" b="1" dirty="0" smtClean="0"/>
            </a:br>
            <a:r>
              <a:rPr lang="en-US" b="1" dirty="0" smtClean="0"/>
              <a:t>Current Grant Funded Projects</a:t>
            </a:r>
            <a:r>
              <a:rPr lang="en-US" u="sng" dirty="0" smtClean="0"/>
              <a:t> </a:t>
            </a:r>
            <a:r>
              <a:rPr lang="en-US" u="sng" dirty="0"/>
              <a:t/>
            </a:r>
            <a:br>
              <a:rPr lang="en-US" u="sng" dirty="0"/>
            </a:br>
            <a:endParaRPr lang="en-US" dirty="0"/>
          </a:p>
        </p:txBody>
      </p:sp>
      <p:sp>
        <p:nvSpPr>
          <p:cNvPr id="3" name="Content Placeholder 2"/>
          <p:cNvSpPr>
            <a:spLocks noGrp="1"/>
          </p:cNvSpPr>
          <p:nvPr>
            <p:ph idx="1"/>
          </p:nvPr>
        </p:nvSpPr>
        <p:spPr>
          <a:xfrm>
            <a:off x="0" y="1219200"/>
            <a:ext cx="9144000" cy="4724400"/>
          </a:xfrm>
        </p:spPr>
        <p:txBody>
          <a:bodyPr>
            <a:normAutofit fontScale="92500" lnSpcReduction="10000"/>
          </a:bodyPr>
          <a:lstStyle/>
          <a:p>
            <a:pPr marL="0" indent="0">
              <a:buNone/>
            </a:pPr>
            <a:endParaRPr lang="en-US" sz="100" dirty="0" smtClean="0"/>
          </a:p>
          <a:p>
            <a:pPr>
              <a:buFont typeface="Wingdings" pitchFamily="2" charset="2"/>
              <a:buChar char="v"/>
            </a:pPr>
            <a:r>
              <a:rPr lang="en-US" sz="2800" b="1" dirty="0" smtClean="0"/>
              <a:t>Math</a:t>
            </a:r>
            <a:r>
              <a:rPr lang="en-US" sz="2800" b="1" dirty="0"/>
              <a:t>, Science, Technology Teacher </a:t>
            </a:r>
            <a:r>
              <a:rPr lang="en-US" sz="2800" b="1" dirty="0" smtClean="0"/>
              <a:t>Preparation Academy  – Texas Higher Education Coordinating Board</a:t>
            </a:r>
          </a:p>
          <a:p>
            <a:pPr marL="0" indent="0">
              <a:buNone/>
            </a:pPr>
            <a:endParaRPr lang="en-US" sz="1000" b="1" dirty="0"/>
          </a:p>
          <a:p>
            <a:pPr>
              <a:buFont typeface="Wingdings" pitchFamily="2" charset="2"/>
              <a:buChar char="v"/>
            </a:pPr>
            <a:r>
              <a:rPr lang="en-US" sz="2800" b="1" dirty="0" smtClean="0"/>
              <a:t>Texas Middle and Secondary Mathematics Project: Leadership Initiative, Math/Science Partnership - National </a:t>
            </a:r>
            <a:r>
              <a:rPr lang="en-US" sz="2800" b="1" dirty="0"/>
              <a:t>Science </a:t>
            </a:r>
            <a:r>
              <a:rPr lang="en-US" sz="2800" b="1" dirty="0" smtClean="0"/>
              <a:t>Foundation</a:t>
            </a:r>
          </a:p>
          <a:p>
            <a:pPr marL="0" indent="0">
              <a:buNone/>
            </a:pPr>
            <a:endParaRPr lang="en-US" sz="600" b="1" dirty="0" smtClean="0"/>
          </a:p>
          <a:p>
            <a:pPr>
              <a:buFont typeface="Wingdings" pitchFamily="2" charset="2"/>
              <a:buChar char="v"/>
            </a:pPr>
            <a:r>
              <a:rPr lang="en-US" sz="2800" b="1" dirty="0" smtClean="0"/>
              <a:t>Texas Leadership Initiative: Mathematics Instruction Transformed (LIMIT) – National Science Foundation</a:t>
            </a:r>
          </a:p>
          <a:p>
            <a:pPr marL="0" indent="0">
              <a:buNone/>
            </a:pPr>
            <a:endParaRPr lang="en-US" sz="400" b="1" dirty="0" smtClean="0"/>
          </a:p>
          <a:p>
            <a:pPr marL="0" indent="0">
              <a:buNone/>
            </a:pPr>
            <a:endParaRPr lang="en-US" sz="800" b="1" dirty="0"/>
          </a:p>
          <a:p>
            <a:pPr>
              <a:buFont typeface="Wingdings" pitchFamily="2" charset="2"/>
              <a:buChar char="v"/>
            </a:pPr>
            <a:r>
              <a:rPr lang="en-US" sz="2800" b="1" dirty="0" smtClean="0"/>
              <a:t>Talented Teachers in Training for Texas (T4) – National </a:t>
            </a:r>
            <a:r>
              <a:rPr lang="en-US" sz="2800" b="1" dirty="0"/>
              <a:t>Science Foundation </a:t>
            </a:r>
            <a:endParaRPr lang="en-US" b="1" dirty="0"/>
          </a:p>
          <a:p>
            <a:pPr marL="0" indent="0">
              <a:buNone/>
            </a:pPr>
            <a:r>
              <a:rPr lang="en-US" sz="3000" dirty="0"/>
              <a:t>	</a:t>
            </a:r>
            <a:endParaRPr lang="en-US" dirty="0"/>
          </a:p>
        </p:txBody>
      </p:sp>
    </p:spTree>
    <p:extLst>
      <p:ext uri="{BB962C8B-B14F-4D97-AF65-F5344CB8AC3E}">
        <p14:creationId xmlns:p14="http://schemas.microsoft.com/office/powerpoint/2010/main" val="3549587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5638800" y="814900"/>
            <a:ext cx="2362200" cy="709099"/>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idx="1"/>
          </p:nvPr>
        </p:nvPicPr>
        <p:blipFill>
          <a:blip r:embed="rId3" cstate="print">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tretch>
            <a:fillRect/>
          </a:stretch>
        </p:blipFill>
        <p:spPr>
          <a:xfrm>
            <a:off x="728945" y="838200"/>
            <a:ext cx="2967317" cy="19621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sharpenSoften amount="16000"/>
                    </a14:imgEffect>
                  </a14:imgLayer>
                </a14:imgProps>
              </a:ext>
              <a:ext uri="{28A0092B-C50C-407E-A947-70E740481C1C}">
                <a14:useLocalDpi xmlns:a14="http://schemas.microsoft.com/office/drawing/2010/main" val="0"/>
              </a:ext>
            </a:extLst>
          </a:blip>
          <a:stretch>
            <a:fillRect/>
          </a:stretch>
        </p:blipFill>
        <p:spPr>
          <a:xfrm>
            <a:off x="5170394" y="1685925"/>
            <a:ext cx="3195918" cy="1857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2286000" y="3848100"/>
            <a:ext cx="3186953" cy="2019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168088" y="104991"/>
            <a:ext cx="8807824" cy="646331"/>
          </a:xfrm>
          <a:prstGeom prst="rect">
            <a:avLst/>
          </a:prstGeom>
          <a:noFill/>
        </p:spPr>
        <p:txBody>
          <a:bodyPr wrap="square" rtlCol="0">
            <a:spAutoFit/>
          </a:bodyPr>
          <a:lstStyle/>
          <a:p>
            <a:pPr algn="ctr"/>
            <a:r>
              <a:rPr lang="en-US" sz="3600" b="1" dirty="0" smtClean="0"/>
              <a:t>STEM Activities on Campus</a:t>
            </a:r>
            <a:endParaRPr lang="en-US" sz="3600" b="1" dirty="0"/>
          </a:p>
        </p:txBody>
      </p:sp>
      <p:sp>
        <p:nvSpPr>
          <p:cNvPr id="13" name="TextBox 12"/>
          <p:cNvSpPr txBox="1"/>
          <p:nvPr/>
        </p:nvSpPr>
        <p:spPr>
          <a:xfrm>
            <a:off x="6196855" y="914400"/>
            <a:ext cx="1456763" cy="523220"/>
          </a:xfrm>
          <a:prstGeom prst="rect">
            <a:avLst/>
          </a:prstGeom>
          <a:noFill/>
        </p:spPr>
        <p:txBody>
          <a:bodyPr wrap="square" rtlCol="0">
            <a:spAutoFit/>
          </a:bodyPr>
          <a:lstStyle/>
          <a:p>
            <a:pPr algn="ctr"/>
            <a:r>
              <a:rPr lang="en-US" sz="1400" b="1" dirty="0" smtClean="0"/>
              <a:t>Student </a:t>
            </a:r>
            <a:r>
              <a:rPr lang="en-US" sz="1400" b="1" dirty="0" smtClean="0"/>
              <a:t>Focused Instruction</a:t>
            </a:r>
            <a:endParaRPr lang="en-US" sz="1400" b="1" dirty="0"/>
          </a:p>
        </p:txBody>
      </p:sp>
      <p:sp>
        <p:nvSpPr>
          <p:cNvPr id="15" name="Oval 14"/>
          <p:cNvSpPr/>
          <p:nvPr/>
        </p:nvSpPr>
        <p:spPr>
          <a:xfrm>
            <a:off x="1108263" y="2971800"/>
            <a:ext cx="2534770" cy="457200"/>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75766" y="3046512"/>
            <a:ext cx="2599765" cy="307777"/>
          </a:xfrm>
          <a:prstGeom prst="rect">
            <a:avLst/>
          </a:prstGeom>
          <a:noFill/>
        </p:spPr>
        <p:txBody>
          <a:bodyPr wrap="square" rtlCol="0">
            <a:spAutoFit/>
          </a:bodyPr>
          <a:lstStyle/>
          <a:p>
            <a:pPr algn="ctr"/>
            <a:r>
              <a:rPr lang="en-US" sz="1400" b="1" dirty="0" smtClean="0"/>
              <a:t>Quality Teacher Preparation</a:t>
            </a:r>
            <a:endParaRPr lang="en-US" sz="1400" b="1" dirty="0"/>
          </a:p>
        </p:txBody>
      </p:sp>
      <p:sp>
        <p:nvSpPr>
          <p:cNvPr id="17" name="Oval 16"/>
          <p:cNvSpPr/>
          <p:nvPr/>
        </p:nvSpPr>
        <p:spPr>
          <a:xfrm>
            <a:off x="5927912" y="4682120"/>
            <a:ext cx="1770529" cy="46436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972736" y="4760415"/>
            <a:ext cx="1680882" cy="307777"/>
          </a:xfrm>
          <a:prstGeom prst="rect">
            <a:avLst/>
          </a:prstGeom>
          <a:noFill/>
        </p:spPr>
        <p:txBody>
          <a:bodyPr wrap="square" rtlCol="0">
            <a:spAutoFit/>
          </a:bodyPr>
          <a:lstStyle/>
          <a:p>
            <a:pPr algn="ctr"/>
            <a:r>
              <a:rPr lang="en-US" sz="1400" b="1" dirty="0" smtClean="0"/>
              <a:t>Interactive Learning</a:t>
            </a:r>
            <a:endParaRPr lang="en-US" sz="1400" b="1" dirty="0"/>
          </a:p>
        </p:txBody>
      </p:sp>
    </p:spTree>
    <p:extLst>
      <p:ext uri="{BB962C8B-B14F-4D97-AF65-F5344CB8AC3E}">
        <p14:creationId xmlns:p14="http://schemas.microsoft.com/office/powerpoint/2010/main" val="4287238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5462"/>
          </a:xfrm>
        </p:spPr>
        <p:txBody>
          <a:bodyPr>
            <a:normAutofit fontScale="90000"/>
          </a:bodyPr>
          <a:lstStyle/>
          <a:p>
            <a:r>
              <a:rPr lang="en-US" sz="3200" b="1" i="1" dirty="0" smtClean="0"/>
              <a:t>Research Sponsored Activities in Progress:</a:t>
            </a:r>
            <a:endParaRPr lang="en-US" sz="3200" b="1" i="1" dirty="0"/>
          </a:p>
        </p:txBody>
      </p:sp>
      <p:sp>
        <p:nvSpPr>
          <p:cNvPr id="3" name="Content Placeholder 2"/>
          <p:cNvSpPr>
            <a:spLocks noGrp="1"/>
          </p:cNvSpPr>
          <p:nvPr>
            <p:ph idx="1"/>
          </p:nvPr>
        </p:nvSpPr>
        <p:spPr>
          <a:xfrm>
            <a:off x="0" y="1028700"/>
            <a:ext cx="9144000" cy="4991100"/>
          </a:xfrm>
        </p:spPr>
        <p:txBody>
          <a:bodyPr>
            <a:noAutofit/>
          </a:bodyPr>
          <a:lstStyle/>
          <a:p>
            <a:r>
              <a:rPr lang="en-US" sz="2000" dirty="0"/>
              <a:t>“The SFA Mathematics, Science, and Technology Teacher Preparation Academy: A Model that </a:t>
            </a:r>
            <a:r>
              <a:rPr lang="en-US" sz="2000" dirty="0" smtClean="0"/>
              <a:t>Works," </a:t>
            </a:r>
            <a:r>
              <a:rPr lang="en-US" sz="2000" dirty="0"/>
              <a:t>in progress. </a:t>
            </a:r>
            <a:r>
              <a:rPr lang="en-US" sz="2000" dirty="0" smtClean="0"/>
              <a:t> Authors: Dr. Jana Redfield, Dr. Lesa Beverly, Dr. Jo Taylor, Dr. John Moore, and Dr. Kimberly Childs. </a:t>
            </a:r>
            <a:endParaRPr lang="en-US" sz="2000" dirty="0"/>
          </a:p>
          <a:p>
            <a:pPr marL="0" indent="0">
              <a:buNone/>
            </a:pPr>
            <a:endParaRPr lang="en-US" sz="2000" dirty="0"/>
          </a:p>
          <a:p>
            <a:r>
              <a:rPr lang="en-US" sz="2000" dirty="0" smtClean="0"/>
              <a:t>“Connecting the </a:t>
            </a:r>
            <a:r>
              <a:rPr lang="en-US" sz="2000" dirty="0"/>
              <a:t>Dots,” in progress. </a:t>
            </a:r>
            <a:r>
              <a:rPr lang="en-US" sz="2000" dirty="0" smtClean="0"/>
              <a:t>Authors: Dr. Keith Hubbard, Dr. Kimberly Childs, and Ms. Betsy Childs. </a:t>
            </a:r>
            <a:endParaRPr lang="en-US" sz="2000" dirty="0"/>
          </a:p>
          <a:p>
            <a:pPr marL="0" indent="0">
              <a:buNone/>
            </a:pPr>
            <a:r>
              <a:rPr lang="en-US" sz="2000" dirty="0"/>
              <a:t> </a:t>
            </a:r>
          </a:p>
          <a:p>
            <a:r>
              <a:rPr lang="en-US" sz="2000" dirty="0"/>
              <a:t>"Interpreting Mathematics Teachers’ Needs for Professional Development,” in progress. </a:t>
            </a:r>
            <a:r>
              <a:rPr lang="en-US" sz="2000" dirty="0" smtClean="0"/>
              <a:t>Authors: Dr. Keith Hubbard and Ms. Meagan Hensley.  </a:t>
            </a:r>
            <a:endParaRPr lang="en-US" sz="2000" dirty="0"/>
          </a:p>
          <a:p>
            <a:pPr marL="0" indent="0">
              <a:buNone/>
            </a:pPr>
            <a:r>
              <a:rPr lang="en-US" sz="2000" dirty="0"/>
              <a:t> </a:t>
            </a:r>
          </a:p>
          <a:p>
            <a:r>
              <a:rPr lang="en-US" sz="2000" dirty="0" smtClean="0"/>
              <a:t>“</a:t>
            </a:r>
            <a:r>
              <a:rPr lang="en-US" sz="2000" dirty="0"/>
              <a:t>Teaching Factoring: Fun, Facts, and Faux Pas,” </a:t>
            </a:r>
            <a:r>
              <a:rPr lang="en-US" sz="2000" dirty="0" smtClean="0"/>
              <a:t>submitted. Authors: </a:t>
            </a:r>
            <a:r>
              <a:rPr lang="en-US" sz="2000" dirty="0"/>
              <a:t>Dr. Keith </a:t>
            </a:r>
            <a:r>
              <a:rPr lang="en-US" sz="2000" dirty="0" smtClean="0"/>
              <a:t>Hubbard, Dr. Lesa Beverly and Ms. Meagan Hensley. </a:t>
            </a:r>
          </a:p>
          <a:p>
            <a:pPr marL="0" indent="0">
              <a:buNone/>
            </a:pPr>
            <a:endParaRPr lang="en-US" sz="1200" dirty="0" smtClean="0"/>
          </a:p>
          <a:p>
            <a:pPr marL="0" indent="0" algn="r">
              <a:buNone/>
            </a:pPr>
            <a:r>
              <a:rPr lang="en-US" sz="2000" dirty="0" smtClean="0"/>
              <a:t>Expected Submission: Fall, 2011</a:t>
            </a:r>
            <a:endParaRPr lang="en-US" sz="2000" dirty="0"/>
          </a:p>
          <a:p>
            <a:pPr marL="0" indent="0">
              <a:buNone/>
            </a:pPr>
            <a:endParaRPr lang="en-US" sz="2400" dirty="0"/>
          </a:p>
          <a:p>
            <a:endParaRPr lang="en-US" sz="2400" dirty="0"/>
          </a:p>
        </p:txBody>
      </p:sp>
    </p:spTree>
    <p:extLst>
      <p:ext uri="{BB962C8B-B14F-4D97-AF65-F5344CB8AC3E}">
        <p14:creationId xmlns:p14="http://schemas.microsoft.com/office/powerpoint/2010/main" val="4150150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a:bodyPr>
          <a:lstStyle/>
          <a:p>
            <a:r>
              <a:rPr lang="en-US" sz="2400" dirty="0" smtClean="0"/>
              <a:t>“The Texas Middle and Secondary Mathematics Project: A Model that Works.” Authors: Dr. Kimberly Childs, Dr. Debbie Pace, Ms. Betsy Childs.</a:t>
            </a:r>
          </a:p>
          <a:p>
            <a:r>
              <a:rPr lang="en-US" sz="2400" dirty="0" smtClean="0"/>
              <a:t>"</a:t>
            </a:r>
            <a:r>
              <a:rPr lang="en-US" sz="2400" dirty="0"/>
              <a:t>Spatial </a:t>
            </a:r>
            <a:r>
              <a:rPr lang="en-US" sz="2400" dirty="0" err="1"/>
              <a:t>Hydrogeochemical</a:t>
            </a:r>
            <a:r>
              <a:rPr lang="en-US" sz="2400" dirty="0"/>
              <a:t> Characterization of the Colorado River: Delineation of Subaqueous Karst Springs at Colorado Bend State Park, Texas." Author: Dr. Kevin Stafford. </a:t>
            </a:r>
          </a:p>
          <a:p>
            <a:pPr marL="0" indent="0" algn="r">
              <a:buNone/>
            </a:pPr>
            <a:r>
              <a:rPr lang="en-US" sz="2000" dirty="0"/>
              <a:t>Expected Submission: Fall, 2011</a:t>
            </a:r>
          </a:p>
          <a:p>
            <a:pPr marL="0" indent="0">
              <a:buNone/>
            </a:pPr>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4575" y="4072890"/>
            <a:ext cx="3154680" cy="21031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2310" y="3429000"/>
            <a:ext cx="2804160" cy="21031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 y="2971800"/>
            <a:ext cx="3154680" cy="21031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141356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42900"/>
            <a:ext cx="8229600" cy="6515100"/>
          </a:xfrm>
        </p:spPr>
        <p:txBody>
          <a:bodyPr>
            <a:normAutofit lnSpcReduction="10000"/>
          </a:bodyPr>
          <a:lstStyle/>
          <a:p>
            <a:r>
              <a:rPr lang="en-US" sz="2400" dirty="0" smtClean="0"/>
              <a:t>"</a:t>
            </a:r>
            <a:r>
              <a:rPr lang="en-US" sz="2400" dirty="0"/>
              <a:t>Measuring Student Success and Teacher Retention as Measures of Effectiveness of Grant funded programs,” in progress. Authors: Dr. Keith Hubbard and Ms. Meagan Hensley. </a:t>
            </a:r>
            <a:endParaRPr lang="en-US" sz="2400" dirty="0" smtClean="0"/>
          </a:p>
          <a:p>
            <a:pPr marL="0" indent="0">
              <a:buNone/>
            </a:pPr>
            <a:endParaRPr lang="en-US" sz="2400" dirty="0"/>
          </a:p>
          <a:p>
            <a:r>
              <a:rPr lang="en-US" sz="2400" dirty="0" smtClean="0"/>
              <a:t>"</a:t>
            </a:r>
            <a:r>
              <a:rPr lang="en-US" sz="2400" dirty="0"/>
              <a:t>A Study of Algebra/Geometry Connections in a Multicultural </a:t>
            </a:r>
            <a:r>
              <a:rPr lang="en-US" sz="2400" dirty="0" smtClean="0"/>
              <a:t>Classroom,”  </a:t>
            </a:r>
            <a:r>
              <a:rPr lang="en-US" sz="2400" dirty="0"/>
              <a:t>in progress. Authors: Dr. Kimberly Childs and Ms. Betsy Childs. </a:t>
            </a:r>
            <a:endParaRPr lang="en-US" sz="2400" dirty="0" smtClean="0"/>
          </a:p>
          <a:p>
            <a:pPr marL="0" indent="0">
              <a:buNone/>
            </a:pPr>
            <a:endParaRPr lang="en-US" sz="1000" dirty="0"/>
          </a:p>
          <a:p>
            <a:r>
              <a:rPr lang="en-US" sz="2400" dirty="0" smtClean="0"/>
              <a:t>“</a:t>
            </a:r>
            <a:r>
              <a:rPr lang="en-US" sz="2400" dirty="0"/>
              <a:t>Preliminary Extraction of Amaranth </a:t>
            </a:r>
            <a:r>
              <a:rPr lang="en-US" sz="2400" dirty="0" smtClean="0"/>
              <a:t>DNA,” </a:t>
            </a:r>
            <a:r>
              <a:rPr lang="en-US" sz="2400" dirty="0"/>
              <a:t>in progress. Author: Dr. Donald Pratt. </a:t>
            </a:r>
            <a:endParaRPr lang="en-US" sz="2400" dirty="0" smtClean="0"/>
          </a:p>
          <a:p>
            <a:pPr marL="0" indent="0">
              <a:buNone/>
            </a:pPr>
            <a:endParaRPr lang="en-US" sz="2000" dirty="0"/>
          </a:p>
          <a:p>
            <a:r>
              <a:rPr lang="en-US" sz="2400" dirty="0"/>
              <a:t>"Production Of Enzyme Inhibitors In Milk By Lactobacillus Fermentation For Use As </a:t>
            </a:r>
            <a:r>
              <a:rPr lang="en-US" sz="2400" dirty="0" err="1"/>
              <a:t>Prolyl</a:t>
            </a:r>
            <a:r>
              <a:rPr lang="en-US" sz="2400" dirty="0"/>
              <a:t> Peptidase Inhibitors,” in progress. Author: Dr. Bea Clack and Mr. Jeff Hargrove. </a:t>
            </a:r>
          </a:p>
          <a:p>
            <a:pPr marL="0" indent="0" algn="r">
              <a:buNone/>
            </a:pPr>
            <a:r>
              <a:rPr lang="en-US" sz="2000" dirty="0"/>
              <a:t>Expected submission: Spring,  2012</a:t>
            </a:r>
            <a:r>
              <a:rPr lang="en-US" sz="2400" dirty="0"/>
              <a:t>.</a:t>
            </a:r>
          </a:p>
          <a:p>
            <a:pPr marL="0" indent="0">
              <a:buNone/>
            </a:pPr>
            <a:r>
              <a:rPr lang="en-US" sz="2400" dirty="0"/>
              <a:t> </a:t>
            </a:r>
          </a:p>
          <a:p>
            <a:pPr marL="0" indent="0">
              <a:buNone/>
            </a:pPr>
            <a:endParaRPr lang="en-US" dirty="0"/>
          </a:p>
          <a:p>
            <a:endParaRPr lang="en-US" dirty="0"/>
          </a:p>
        </p:txBody>
      </p:sp>
    </p:spTree>
    <p:extLst>
      <p:ext uri="{BB962C8B-B14F-4D97-AF65-F5344CB8AC3E}">
        <p14:creationId xmlns:p14="http://schemas.microsoft.com/office/powerpoint/2010/main" val="2120411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8964706" cy="2438400"/>
          </a:xfrm>
        </p:spPr>
        <p:txBody>
          <a:bodyPr>
            <a:normAutofit/>
          </a:bodyPr>
          <a:lstStyle/>
          <a:p>
            <a:r>
              <a:rPr lang="en-US" sz="2400" dirty="0" smtClean="0"/>
              <a:t>"</a:t>
            </a:r>
            <a:r>
              <a:rPr lang="en-US" sz="2400" dirty="0"/>
              <a:t>Effects of Male Color, Parasite Load, and Territory Quality on Mating Success and Fitness in Painted Buntings, </a:t>
            </a:r>
            <a:r>
              <a:rPr lang="en-US" sz="2400" dirty="0" err="1"/>
              <a:t>Passerina</a:t>
            </a:r>
            <a:r>
              <a:rPr lang="en-US" sz="2400" dirty="0"/>
              <a:t> </a:t>
            </a:r>
            <a:r>
              <a:rPr lang="en-US" sz="2400" dirty="0" err="1"/>
              <a:t>ciris</a:t>
            </a:r>
            <a:r>
              <a:rPr lang="en-US" sz="2400" dirty="0"/>
              <a:t>." Authors: Dr. Brent Burt and Dr. Matthew Kwiatkowski. Longitudinal Study in progress. </a:t>
            </a:r>
          </a:p>
          <a:p>
            <a:pPr marL="0" indent="0" algn="r">
              <a:buNone/>
            </a:pPr>
            <a:r>
              <a:rPr lang="en-US" sz="2800" dirty="0" smtClean="0"/>
              <a:t>	</a:t>
            </a:r>
            <a:r>
              <a:rPr lang="en-US" sz="2000" dirty="0" smtClean="0"/>
              <a:t>Expected </a:t>
            </a:r>
            <a:r>
              <a:rPr lang="en-US" sz="2000" dirty="0"/>
              <a:t>submission:  Summer, 2012. </a:t>
            </a:r>
          </a:p>
          <a:p>
            <a:pPr marL="0" indent="0">
              <a:buNone/>
            </a:pPr>
            <a:endParaRPr lang="en-US" sz="28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2743200"/>
            <a:ext cx="3319874" cy="2222395"/>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3352801"/>
            <a:ext cx="2935023" cy="251490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02690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39812"/>
          </a:xfrm>
        </p:spPr>
        <p:txBody>
          <a:bodyPr>
            <a:normAutofit/>
          </a:bodyPr>
          <a:lstStyle/>
          <a:p>
            <a:r>
              <a:rPr lang="en-US" sz="4000" i="1" dirty="0" smtClean="0"/>
              <a:t>Student-Centered Activities…</a:t>
            </a:r>
            <a:endParaRPr lang="en-US" sz="4000" i="1" dirty="0"/>
          </a:p>
        </p:txBody>
      </p:sp>
      <p:sp>
        <p:nvSpPr>
          <p:cNvPr id="3" name="Content Placeholder 2"/>
          <p:cNvSpPr>
            <a:spLocks noGrp="1"/>
          </p:cNvSpPr>
          <p:nvPr>
            <p:ph idx="1"/>
          </p:nvPr>
        </p:nvSpPr>
        <p:spPr>
          <a:xfrm>
            <a:off x="0" y="990600"/>
            <a:ext cx="9144000" cy="3810000"/>
          </a:xfrm>
        </p:spPr>
        <p:txBody>
          <a:bodyPr>
            <a:normAutofit lnSpcReduction="10000"/>
          </a:bodyPr>
          <a:lstStyle/>
          <a:p>
            <a:r>
              <a:rPr lang="en-US" sz="2800" dirty="0" smtClean="0"/>
              <a:t>Girl Scout and Boy Scout STEM Days</a:t>
            </a:r>
          </a:p>
          <a:p>
            <a:r>
              <a:rPr lang="en-US" sz="2800" dirty="0" smtClean="0"/>
              <a:t>Math/Science Day Competitions for K – 12 Students</a:t>
            </a:r>
          </a:p>
          <a:p>
            <a:r>
              <a:rPr lang="en-US" sz="2800" dirty="0" smtClean="0"/>
              <a:t>SMASH (Summer Math and Science Highlights) Camp for entering SFA freshmen</a:t>
            </a:r>
          </a:p>
          <a:p>
            <a:r>
              <a:rPr lang="en-US" sz="2800" dirty="0" smtClean="0"/>
              <a:t>Math/Science/Technology Summer Camps for K – 12 Students</a:t>
            </a:r>
          </a:p>
          <a:p>
            <a:r>
              <a:rPr lang="en-US" sz="2800" dirty="0" smtClean="0"/>
              <a:t>STEM Mania Days for middle, secondary, and college-level students</a:t>
            </a:r>
          </a:p>
          <a:p>
            <a:endParaRPr lang="en-US" dirty="0" smtClean="0"/>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4606290"/>
            <a:ext cx="2061660" cy="1371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4038600"/>
            <a:ext cx="2199104" cy="14630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4296" y="4038600"/>
            <a:ext cx="2199104" cy="14630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250317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bloximages.chicago2.vip.townnews.com/dailysentinel.com/content/tncms/assets/editorial/6/5c/bde/65cbdeae-3c91-11e0-9397-001cc4c03286-revisions/4d606f5fe88d5.imag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072759"/>
            <a:ext cx="4407947" cy="282602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TextBox 3"/>
          <p:cNvSpPr txBox="1"/>
          <p:nvPr/>
        </p:nvSpPr>
        <p:spPr>
          <a:xfrm>
            <a:off x="732418" y="331529"/>
            <a:ext cx="7888941" cy="1200329"/>
          </a:xfrm>
          <a:prstGeom prst="rect">
            <a:avLst/>
          </a:prstGeom>
          <a:noFill/>
        </p:spPr>
        <p:txBody>
          <a:bodyPr wrap="square" rtlCol="0">
            <a:spAutoFit/>
          </a:bodyPr>
          <a:lstStyle/>
          <a:p>
            <a:pPr algn="ctr"/>
            <a:r>
              <a:rPr lang="en-US" sz="2400" b="1" dirty="0" smtClean="0"/>
              <a:t>SFA’s STEM Research and Learning Center hosted the first annual</a:t>
            </a:r>
          </a:p>
          <a:p>
            <a:pPr algn="ctr"/>
            <a:r>
              <a:rPr lang="en-US" sz="2400" b="1" dirty="0" smtClean="0"/>
              <a:t>“Girl Scout STEM Day at SFA!”</a:t>
            </a:r>
            <a:endParaRPr lang="en-US" sz="2400" b="1" dirty="0"/>
          </a:p>
        </p:txBody>
      </p:sp>
      <p:sp>
        <p:nvSpPr>
          <p:cNvPr id="3" name="TextBox 2"/>
          <p:cNvSpPr txBox="1"/>
          <p:nvPr/>
        </p:nvSpPr>
        <p:spPr>
          <a:xfrm>
            <a:off x="5105400" y="2343150"/>
            <a:ext cx="3859306" cy="1815882"/>
          </a:xfrm>
          <a:prstGeom prst="rect">
            <a:avLst/>
          </a:prstGeom>
          <a:noFill/>
        </p:spPr>
        <p:txBody>
          <a:bodyPr wrap="square" rtlCol="0">
            <a:spAutoFit/>
          </a:bodyPr>
          <a:lstStyle/>
          <a:p>
            <a:r>
              <a:rPr lang="en-US" sz="1600" b="1" dirty="0" smtClean="0"/>
              <a:t>Young Girl </a:t>
            </a:r>
            <a:r>
              <a:rPr lang="en-US" sz="1600" b="1" dirty="0"/>
              <a:t>S</a:t>
            </a:r>
            <a:r>
              <a:rPr lang="en-US" sz="1600" b="1" dirty="0" smtClean="0"/>
              <a:t>couts are up to their elbows in a lesson on polymers using corn starch and water.  These girls and approximately 90 other Scouts from around the area participated in different sessions discussing polymers, metamorphosis, topology, probability, arithmetic, and measurement.  </a:t>
            </a:r>
            <a:endParaRPr lang="en-US" sz="1600" b="1" dirty="0"/>
          </a:p>
        </p:txBody>
      </p:sp>
    </p:spTree>
    <p:extLst>
      <p:ext uri="{BB962C8B-B14F-4D97-AF65-F5344CB8AC3E}">
        <p14:creationId xmlns:p14="http://schemas.microsoft.com/office/powerpoint/2010/main" val="2178448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SMASH Camp 2011</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447800"/>
            <a:ext cx="6553200" cy="376564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1714500" y="5486400"/>
            <a:ext cx="5715000" cy="381000"/>
          </a:xfrm>
          <a:prstGeom prst="rect">
            <a:avLst/>
          </a:prstGeom>
          <a:noFill/>
        </p:spPr>
        <p:txBody>
          <a:bodyPr wrap="square" rtlCol="0">
            <a:spAutoFit/>
          </a:bodyPr>
          <a:lstStyle/>
          <a:p>
            <a:pPr algn="ctr"/>
            <a:r>
              <a:rPr lang="en-US" dirty="0" smtClean="0"/>
              <a:t>Incoming SFA Freshman</a:t>
            </a:r>
            <a:endParaRPr lang="en-US" dirty="0"/>
          </a:p>
        </p:txBody>
      </p:sp>
    </p:spTree>
    <p:extLst>
      <p:ext uri="{BB962C8B-B14F-4D97-AF65-F5344CB8AC3E}">
        <p14:creationId xmlns:p14="http://schemas.microsoft.com/office/powerpoint/2010/main" val="1322724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sz="4000" b="1" i="1" dirty="0" smtClean="0"/>
              <a:t>Announcing…	</a:t>
            </a:r>
            <a:endParaRPr lang="en-US" sz="4000" b="1" i="1" dirty="0"/>
          </a:p>
        </p:txBody>
      </p:sp>
      <p:sp>
        <p:nvSpPr>
          <p:cNvPr id="5" name="Content Placeholder 4"/>
          <p:cNvSpPr>
            <a:spLocks noGrp="1"/>
          </p:cNvSpPr>
          <p:nvPr>
            <p:ph idx="1"/>
          </p:nvPr>
        </p:nvSpPr>
        <p:spPr>
          <a:xfrm>
            <a:off x="457200" y="1143000"/>
            <a:ext cx="8229600" cy="5257800"/>
          </a:xfrm>
        </p:spPr>
        <p:txBody>
          <a:bodyPr>
            <a:normAutofit/>
          </a:bodyPr>
          <a:lstStyle/>
          <a:p>
            <a:pPr marL="0" indent="0" algn="ctr">
              <a:buNone/>
            </a:pPr>
            <a:r>
              <a:rPr lang="en-US" sz="4000" b="1" i="1" dirty="0" smtClean="0"/>
              <a:t>The Stephen F. Austin State University</a:t>
            </a:r>
          </a:p>
          <a:p>
            <a:pPr marL="0" indent="0" algn="ctr">
              <a:buNone/>
            </a:pPr>
            <a:r>
              <a:rPr lang="en-US" sz="1800" b="1" dirty="0" smtClean="0"/>
              <a:t> </a:t>
            </a:r>
          </a:p>
          <a:p>
            <a:pPr marL="0" indent="0" algn="ctr">
              <a:buNone/>
            </a:pPr>
            <a:r>
              <a:rPr lang="en-US" sz="4800" b="1" dirty="0" smtClean="0"/>
              <a:t>STEM Research and Learning Center</a:t>
            </a:r>
          </a:p>
          <a:p>
            <a:pPr marL="0" indent="0" algn="ctr">
              <a:buNone/>
            </a:pPr>
            <a:endParaRPr lang="en-US" sz="2400" b="1" dirty="0" smtClean="0"/>
          </a:p>
          <a:p>
            <a:pPr marL="0" indent="0" algn="ctr">
              <a:buNone/>
            </a:pPr>
            <a:r>
              <a:rPr lang="en-US" sz="4000" b="1" i="1" dirty="0" smtClean="0"/>
              <a:t>… A </a:t>
            </a:r>
            <a:r>
              <a:rPr lang="en-US" sz="4000" b="1" i="1" dirty="0"/>
              <a:t>R</a:t>
            </a:r>
            <a:r>
              <a:rPr lang="en-US" sz="4000" b="1" i="1" dirty="0" smtClean="0"/>
              <a:t>esponse to the National </a:t>
            </a:r>
            <a:r>
              <a:rPr lang="en-US" sz="4000" b="1" i="1" dirty="0"/>
              <a:t>C</a:t>
            </a:r>
            <a:r>
              <a:rPr lang="en-US" sz="4000" b="1" i="1" dirty="0" smtClean="0"/>
              <a:t>all for Reform</a:t>
            </a:r>
          </a:p>
          <a:p>
            <a:pPr marL="0" indent="0">
              <a:buNone/>
            </a:pPr>
            <a:endParaRPr lang="en-US" sz="3600" b="1" dirty="0"/>
          </a:p>
          <a:p>
            <a:endParaRPr lang="en-US" sz="3600" dirty="0"/>
          </a:p>
        </p:txBody>
      </p:sp>
    </p:spTree>
    <p:extLst>
      <p:ext uri="{BB962C8B-B14F-4D97-AF65-F5344CB8AC3E}">
        <p14:creationId xmlns:p14="http://schemas.microsoft.com/office/powerpoint/2010/main" val="4012503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35" y="285750"/>
            <a:ext cx="8229600" cy="1371600"/>
          </a:xfrm>
        </p:spPr>
        <p:txBody>
          <a:bodyPr>
            <a:normAutofit fontScale="90000"/>
          </a:bodyPr>
          <a:lstStyle/>
          <a:p>
            <a:r>
              <a:rPr lang="en-US" b="1" i="1" dirty="0" smtClean="0"/>
              <a:t>Community-Centered </a:t>
            </a:r>
            <a:br>
              <a:rPr lang="en-US" b="1" i="1" dirty="0" smtClean="0"/>
            </a:br>
            <a:r>
              <a:rPr lang="en-US" b="1" i="1" dirty="0" smtClean="0"/>
              <a:t>Activities …</a:t>
            </a:r>
            <a:endParaRPr lang="en-US" b="1" i="1" dirty="0"/>
          </a:p>
        </p:txBody>
      </p:sp>
      <p:sp>
        <p:nvSpPr>
          <p:cNvPr id="3" name="Content Placeholder 2"/>
          <p:cNvSpPr>
            <a:spLocks noGrp="1"/>
          </p:cNvSpPr>
          <p:nvPr>
            <p:ph idx="1"/>
          </p:nvPr>
        </p:nvSpPr>
        <p:spPr>
          <a:xfrm>
            <a:off x="89648" y="1371600"/>
            <a:ext cx="9054353" cy="5486400"/>
          </a:xfrm>
        </p:spPr>
        <p:txBody>
          <a:bodyPr/>
          <a:lstStyle/>
          <a:p>
            <a:endParaRPr lang="en-US" dirty="0"/>
          </a:p>
          <a:p>
            <a:r>
              <a:rPr lang="en-US" dirty="0" smtClean="0"/>
              <a:t>Lecture Series and Seminars</a:t>
            </a:r>
          </a:p>
          <a:p>
            <a:r>
              <a:rPr lang="en-US" dirty="0" smtClean="0"/>
              <a:t>STEM Awareness Days</a:t>
            </a:r>
          </a:p>
          <a:p>
            <a:endParaRPr lang="en-US" dirty="0"/>
          </a:p>
          <a:p>
            <a:endParaRPr lang="en-US" dirty="0" smtClean="0"/>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3352800"/>
            <a:ext cx="3657600" cy="23224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758701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54112"/>
          </a:xfrm>
        </p:spPr>
        <p:txBody>
          <a:bodyPr>
            <a:normAutofit fontScale="90000"/>
          </a:bodyPr>
          <a:lstStyle/>
          <a:p>
            <a:r>
              <a:rPr lang="en-US" sz="4800" b="1" i="1" dirty="0" smtClean="0"/>
              <a:t>The STEM Initiative … Catch the Vision!</a:t>
            </a:r>
            <a:endParaRPr lang="en-US" sz="4800" b="1" i="1" dirty="0"/>
          </a:p>
        </p:txBody>
      </p:sp>
      <p:sp>
        <p:nvSpPr>
          <p:cNvPr id="3" name="Content Placeholder 2"/>
          <p:cNvSpPr>
            <a:spLocks noGrp="1"/>
          </p:cNvSpPr>
          <p:nvPr>
            <p:ph idx="1"/>
          </p:nvPr>
        </p:nvSpPr>
        <p:spPr>
          <a:xfrm>
            <a:off x="457200" y="1428750"/>
            <a:ext cx="8229600" cy="5429250"/>
          </a:xfrm>
        </p:spPr>
        <p:txBody>
          <a:bodyPr/>
          <a:lstStyle/>
          <a:p>
            <a:pPr algn="ctr">
              <a:buNone/>
            </a:pPr>
            <a:endParaRPr lang="en-US" sz="1600" dirty="0" smtClean="0"/>
          </a:p>
          <a:p>
            <a:pPr algn="ctr">
              <a:buNone/>
            </a:pPr>
            <a:r>
              <a:rPr lang="en-US" sz="3600" b="1" i="1" dirty="0" smtClean="0">
                <a:latin typeface="Times New Roman" pitchFamily="18" charset="0"/>
                <a:cs typeface="Times New Roman" pitchFamily="18" charset="0"/>
              </a:rPr>
              <a:t>The future of our nation and people depends not on just how well we educate our children generally, but on how well we educate them in mathematics and science, specifically.”</a:t>
            </a:r>
          </a:p>
          <a:p>
            <a:pPr algn="ctr">
              <a:buNone/>
            </a:pPr>
            <a:endParaRPr lang="en-US" sz="3600" b="1" i="1" dirty="0">
              <a:latin typeface="Times New Roman" pitchFamily="18" charset="0"/>
              <a:cs typeface="Times New Roman" pitchFamily="18" charset="0"/>
            </a:endParaRPr>
          </a:p>
          <a:p>
            <a:pPr algn="ctr">
              <a:buNone/>
            </a:pPr>
            <a:r>
              <a:rPr lang="en-US" sz="3600" b="1" i="1" dirty="0" smtClean="0">
                <a:latin typeface="Times New Roman" pitchFamily="18" charset="0"/>
                <a:cs typeface="Times New Roman" pitchFamily="18" charset="0"/>
              </a:rPr>
              <a:t>Senator John Glenn, Ohio</a:t>
            </a:r>
            <a:endParaRPr lang="en-US" sz="24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1212"/>
          </a:xfrm>
        </p:spPr>
        <p:txBody>
          <a:bodyPr>
            <a:normAutofit fontScale="90000"/>
          </a:bodyPr>
          <a:lstStyle/>
          <a:p>
            <a:r>
              <a:rPr lang="en-US" b="1" i="1" dirty="0"/>
              <a:t>Acknowledgements:</a:t>
            </a:r>
            <a:br>
              <a:rPr lang="en-US" b="1" i="1" dirty="0"/>
            </a:br>
            <a:endParaRPr lang="en-US" b="1" dirty="0"/>
          </a:p>
        </p:txBody>
      </p:sp>
      <p:sp>
        <p:nvSpPr>
          <p:cNvPr id="3" name="Content Placeholder 2"/>
          <p:cNvSpPr>
            <a:spLocks noGrp="1"/>
          </p:cNvSpPr>
          <p:nvPr>
            <p:ph idx="1"/>
          </p:nvPr>
        </p:nvSpPr>
        <p:spPr>
          <a:xfrm>
            <a:off x="358588" y="762000"/>
            <a:ext cx="8763896" cy="5029200"/>
          </a:xfrm>
        </p:spPr>
        <p:txBody>
          <a:bodyPr>
            <a:normAutofit fontScale="85000" lnSpcReduction="20000"/>
          </a:bodyPr>
          <a:lstStyle/>
          <a:p>
            <a:pPr marL="0" indent="0" algn="ctr">
              <a:buNone/>
            </a:pPr>
            <a:r>
              <a:rPr lang="en-US" b="1" i="1" dirty="0" smtClean="0"/>
              <a:t>The SFA Board of Regents</a:t>
            </a:r>
          </a:p>
          <a:p>
            <a:pPr marL="0" indent="0" algn="ctr">
              <a:buNone/>
            </a:pPr>
            <a:endParaRPr lang="en-US" sz="1300" b="1" i="1" dirty="0"/>
          </a:p>
          <a:p>
            <a:pPr marL="0" indent="0" algn="ctr">
              <a:buNone/>
            </a:pPr>
            <a:r>
              <a:rPr lang="en-US" b="1" i="1" dirty="0" smtClean="0"/>
              <a:t>Dr</a:t>
            </a:r>
            <a:r>
              <a:rPr lang="en-US" b="1" i="1" dirty="0"/>
              <a:t>. Baker </a:t>
            </a:r>
            <a:r>
              <a:rPr lang="en-US" b="1" i="1" dirty="0" err="1" smtClean="0"/>
              <a:t>Pattillo</a:t>
            </a:r>
            <a:endParaRPr lang="en-US" b="1" i="1" dirty="0" smtClean="0"/>
          </a:p>
          <a:p>
            <a:pPr marL="0" indent="0" algn="ctr">
              <a:buNone/>
            </a:pPr>
            <a:r>
              <a:rPr lang="en-US" sz="2400" b="1" i="1" dirty="0" smtClean="0"/>
              <a:t>SFA </a:t>
            </a:r>
            <a:r>
              <a:rPr lang="en-US" sz="2400" b="1" i="1" dirty="0" smtClean="0"/>
              <a:t>President</a:t>
            </a:r>
          </a:p>
          <a:p>
            <a:pPr marL="0" indent="0" algn="ctr">
              <a:buNone/>
            </a:pPr>
            <a:endParaRPr lang="en-US" sz="1600" b="1" i="1" dirty="0"/>
          </a:p>
          <a:p>
            <a:pPr marL="0" indent="0" algn="ctr">
              <a:buNone/>
            </a:pPr>
            <a:r>
              <a:rPr lang="en-US" b="1" i="1" dirty="0"/>
              <a:t>Dr. Richard </a:t>
            </a:r>
            <a:r>
              <a:rPr lang="en-US" b="1" i="1" dirty="0" smtClean="0"/>
              <a:t>Berry</a:t>
            </a:r>
          </a:p>
          <a:p>
            <a:pPr marL="0" indent="0" algn="ctr">
              <a:buNone/>
            </a:pPr>
            <a:r>
              <a:rPr lang="en-US" sz="2400" b="1" i="1" dirty="0" smtClean="0"/>
              <a:t>SFA </a:t>
            </a:r>
            <a:r>
              <a:rPr lang="en-US" sz="2400" b="1" i="1" dirty="0"/>
              <a:t>Provost and </a:t>
            </a:r>
            <a:r>
              <a:rPr lang="en-US" sz="2400" b="1" i="1" dirty="0" smtClean="0"/>
              <a:t>VPAA</a:t>
            </a:r>
          </a:p>
          <a:p>
            <a:pPr marL="0" indent="0" algn="ctr">
              <a:buNone/>
            </a:pPr>
            <a:endParaRPr lang="en-US" sz="1600" b="1" i="1" dirty="0"/>
          </a:p>
          <a:p>
            <a:pPr marL="0" indent="0" algn="ctr">
              <a:buNone/>
            </a:pPr>
            <a:r>
              <a:rPr lang="en-US" b="1" i="1" dirty="0"/>
              <a:t>Dr. Carrie </a:t>
            </a:r>
            <a:r>
              <a:rPr lang="en-US" b="1" i="1" dirty="0" smtClean="0"/>
              <a:t>Brown</a:t>
            </a:r>
          </a:p>
          <a:p>
            <a:pPr marL="0" indent="0" algn="ctr">
              <a:buNone/>
            </a:pPr>
            <a:r>
              <a:rPr lang="en-US" sz="2400" b="1" i="1" dirty="0" smtClean="0"/>
              <a:t>SFA Director of Research and Sponsored Programs</a:t>
            </a:r>
            <a:endParaRPr lang="en-US" b="1" i="1" dirty="0"/>
          </a:p>
          <a:p>
            <a:pPr marL="0" indent="0" algn="ctr">
              <a:buNone/>
            </a:pPr>
            <a:endParaRPr lang="en-US" sz="1800" b="1" i="1" dirty="0"/>
          </a:p>
          <a:p>
            <a:pPr marL="0" indent="0" algn="ctr">
              <a:buNone/>
            </a:pPr>
            <a:r>
              <a:rPr lang="en-US" b="1" i="1" dirty="0"/>
              <a:t>Dr. James </a:t>
            </a:r>
            <a:r>
              <a:rPr lang="en-US" b="1" i="1" dirty="0" err="1" smtClean="0"/>
              <a:t>Hamos</a:t>
            </a:r>
            <a:r>
              <a:rPr lang="en-US" b="1" i="1" dirty="0" smtClean="0"/>
              <a:t> </a:t>
            </a:r>
          </a:p>
          <a:p>
            <a:pPr marL="0" indent="0" algn="ctr">
              <a:buNone/>
            </a:pPr>
            <a:r>
              <a:rPr lang="en-US" sz="2400" b="1" i="1" dirty="0" smtClean="0"/>
              <a:t>National </a:t>
            </a:r>
            <a:r>
              <a:rPr lang="en-US" sz="2400" b="1" i="1" dirty="0"/>
              <a:t>Science 	</a:t>
            </a:r>
            <a:r>
              <a:rPr lang="en-US" sz="2400" b="1" i="1" dirty="0" smtClean="0"/>
              <a:t>Foundation, Washington, D.C.</a:t>
            </a:r>
            <a:endParaRPr lang="en-US" sz="2400" b="1" i="1" dirty="0"/>
          </a:p>
          <a:p>
            <a:pPr marL="0" indent="0" algn="ctr">
              <a:buNone/>
            </a:pPr>
            <a:endParaRPr lang="en-US" sz="1900" b="1" i="1" dirty="0" smtClean="0"/>
          </a:p>
          <a:p>
            <a:pPr marL="0" indent="0" algn="ctr">
              <a:buNone/>
            </a:pPr>
            <a:r>
              <a:rPr lang="en-US" b="1" i="1" dirty="0" smtClean="0"/>
              <a:t>Friends </a:t>
            </a:r>
            <a:r>
              <a:rPr lang="en-US" b="1" i="1" dirty="0"/>
              <a:t>of the SFA STEM Research and Learning </a:t>
            </a:r>
            <a:r>
              <a:rPr lang="en-US" b="1" i="1" dirty="0" smtClean="0"/>
              <a:t>Center</a:t>
            </a:r>
            <a:r>
              <a:rPr lang="en-US" b="1" i="1" dirty="0"/>
              <a:t>.</a:t>
            </a:r>
          </a:p>
          <a:p>
            <a:pPr algn="ctr"/>
            <a:endParaRPr lang="en-US" dirty="0"/>
          </a:p>
        </p:txBody>
      </p:sp>
    </p:spTree>
    <p:extLst>
      <p:ext uri="{BB962C8B-B14F-4D97-AF65-F5344CB8AC3E}">
        <p14:creationId xmlns:p14="http://schemas.microsoft.com/office/powerpoint/2010/main" val="1443050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6096000"/>
          </a:xfrm>
        </p:spPr>
        <p:txBody>
          <a:bodyPr/>
          <a:lstStyle/>
          <a:p>
            <a:pPr algn="ctr">
              <a:buNone/>
            </a:pPr>
            <a:r>
              <a:rPr lang="en-US" b="1" i="1" dirty="0" smtClean="0"/>
              <a:t>College of Sciences and Mathematics </a:t>
            </a:r>
          </a:p>
          <a:p>
            <a:pPr algn="ctr">
              <a:buNone/>
            </a:pPr>
            <a:r>
              <a:rPr lang="en-US" b="1" i="1" dirty="0" smtClean="0"/>
              <a:t>Dean’s Advisory Board</a:t>
            </a:r>
            <a:endParaRPr lang="en-US" b="1" i="1" dirty="0" smtClean="0"/>
          </a:p>
          <a:p>
            <a:pPr algn="ctr">
              <a:buNone/>
            </a:pPr>
            <a:endParaRPr lang="en-US" sz="1800" b="1" i="1" dirty="0" smtClean="0"/>
          </a:p>
          <a:p>
            <a:pPr algn="ctr">
              <a:buNone/>
            </a:pPr>
            <a:r>
              <a:rPr lang="en-US" b="1" i="1" dirty="0" smtClean="0"/>
              <a:t>College of Sciences and Mathematics</a:t>
            </a:r>
          </a:p>
          <a:p>
            <a:pPr algn="ctr">
              <a:buNone/>
            </a:pPr>
            <a:r>
              <a:rPr lang="en-US" b="1" i="1" dirty="0" smtClean="0"/>
              <a:t>Chairs and Directors</a:t>
            </a:r>
          </a:p>
          <a:p>
            <a:pPr algn="ctr">
              <a:buNone/>
            </a:pPr>
            <a:endParaRPr lang="en-US" sz="1800" b="1" i="1" dirty="0" smtClean="0"/>
          </a:p>
          <a:p>
            <a:pPr algn="ctr">
              <a:buNone/>
            </a:pPr>
            <a:r>
              <a:rPr lang="en-US" b="1" i="1" dirty="0" smtClean="0"/>
              <a:t>College of Sciences and Mathematics </a:t>
            </a:r>
          </a:p>
          <a:p>
            <a:pPr algn="ctr">
              <a:buNone/>
            </a:pPr>
            <a:r>
              <a:rPr lang="en-US" b="1" i="1" dirty="0" smtClean="0"/>
              <a:t>Faculty and Staff</a:t>
            </a:r>
          </a:p>
          <a:p>
            <a:pPr algn="ctr">
              <a:buNone/>
            </a:pPr>
            <a:endParaRPr lang="en-US" dirty="0"/>
          </a:p>
        </p:txBody>
      </p:sp>
    </p:spTree>
    <p:extLst>
      <p:ext uri="{BB962C8B-B14F-4D97-AF65-F5344CB8AC3E}">
        <p14:creationId xmlns:p14="http://schemas.microsoft.com/office/powerpoint/2010/main" val="410306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381000"/>
            <a:ext cx="4800600" cy="1143000"/>
          </a:xfrm>
        </p:spPr>
        <p:txBody>
          <a:bodyPr/>
          <a:lstStyle/>
          <a:p>
            <a:pPr algn="r"/>
            <a:r>
              <a:rPr lang="en-US" b="1" i="1" dirty="0" smtClean="0"/>
              <a:t>Dr. Jasper E. Adams</a:t>
            </a:r>
            <a:endParaRPr lang="en-US" b="1" i="1" dirty="0"/>
          </a:p>
        </p:txBody>
      </p:sp>
      <p:sp>
        <p:nvSpPr>
          <p:cNvPr id="3" name="Content Placeholder 2"/>
          <p:cNvSpPr>
            <a:spLocks noGrp="1"/>
          </p:cNvSpPr>
          <p:nvPr>
            <p:ph idx="1"/>
          </p:nvPr>
        </p:nvSpPr>
        <p:spPr>
          <a:xfrm>
            <a:off x="2667000" y="1295400"/>
            <a:ext cx="6477000" cy="1905000"/>
          </a:xfrm>
        </p:spPr>
        <p:txBody>
          <a:bodyPr>
            <a:normAutofit/>
          </a:bodyPr>
          <a:lstStyle/>
          <a:p>
            <a:pPr marL="0" indent="0">
              <a:buNone/>
            </a:pPr>
            <a:r>
              <a:rPr lang="en-US" sz="3600" i="1" dirty="0" smtClean="0"/>
              <a:t>… whose visionary leadership led us to the place where we find ourselves today. May he always</a:t>
            </a:r>
            <a:endParaRPr lang="en-US" sz="3600" i="1" dirty="0"/>
          </a:p>
        </p:txBody>
      </p:sp>
      <p:sp>
        <p:nvSpPr>
          <p:cNvPr id="5" name="Content Placeholder 2"/>
          <p:cNvSpPr txBox="1">
            <a:spLocks/>
          </p:cNvSpPr>
          <p:nvPr/>
        </p:nvSpPr>
        <p:spPr>
          <a:xfrm>
            <a:off x="304800" y="2895600"/>
            <a:ext cx="8763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i="1" dirty="0" smtClean="0"/>
              <a:t>be remembered as a servant leader whose life impacted so many.  The mission he set forth to accomplish is carried forward through the </a:t>
            </a:r>
          </a:p>
          <a:p>
            <a:pPr marL="0" indent="0" algn="ctr">
              <a:buFont typeface="Arial" pitchFamily="34" charset="0"/>
              <a:buNone/>
            </a:pPr>
            <a:r>
              <a:rPr lang="en-US" sz="3600" i="1" dirty="0" smtClean="0"/>
              <a:t>SFA STEM Research and Learning Center.</a:t>
            </a:r>
            <a:endParaRPr lang="en-US" sz="3600" i="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752475"/>
            <a:ext cx="2160134"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66379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
            <a:ext cx="9144000" cy="68294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descr="center.docx - Microsoft Word"/>
          <p:cNvPicPr>
            <a:picLocks noChangeAspect="1"/>
          </p:cNvPicPr>
          <p:nvPr/>
        </p:nvPicPr>
        <p:blipFill rotWithShape="1">
          <a:blip r:embed="rId3">
            <a:extLst>
              <a:ext uri="{28A0092B-C50C-407E-A947-70E740481C1C}">
                <a14:useLocalDpi xmlns:a14="http://schemas.microsoft.com/office/drawing/2010/main" val="0"/>
              </a:ext>
            </a:extLst>
          </a:blip>
          <a:srcRect l="23671" t="4204" r="23614"/>
          <a:stretch/>
        </p:blipFill>
        <p:spPr>
          <a:xfrm>
            <a:off x="1581150" y="28575"/>
            <a:ext cx="6068381" cy="6838740"/>
          </a:xfrm>
          <a:prstGeom prst="rect">
            <a:avLst/>
          </a:prstGeom>
          <a:ln>
            <a:noFill/>
          </a:ln>
          <a:effectLst>
            <a:softEdge rad="112500"/>
          </a:effectLst>
        </p:spPr>
      </p:pic>
    </p:spTree>
    <p:extLst>
      <p:ext uri="{BB962C8B-B14F-4D97-AF65-F5344CB8AC3E}">
        <p14:creationId xmlns:p14="http://schemas.microsoft.com/office/powerpoint/2010/main" val="3812660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039812"/>
          </a:xfrm>
        </p:spPr>
        <p:txBody>
          <a:bodyPr>
            <a:normAutofit fontScale="90000"/>
          </a:bodyPr>
          <a:lstStyle/>
          <a:p>
            <a:pPr eaLnBrk="1" hangingPunct="1"/>
            <a:r>
              <a:rPr lang="en-US" sz="3800" b="1" i="1" dirty="0" smtClean="0"/>
              <a:t>Science, Technology, Engineering, and Mathematics … from a National Perspective</a:t>
            </a:r>
          </a:p>
        </p:txBody>
      </p:sp>
      <p:sp>
        <p:nvSpPr>
          <p:cNvPr id="5123" name="Rectangle 3"/>
          <p:cNvSpPr>
            <a:spLocks noGrp="1" noChangeArrowheads="1"/>
          </p:cNvSpPr>
          <p:nvPr>
            <p:ph idx="1"/>
          </p:nvPr>
        </p:nvSpPr>
        <p:spPr>
          <a:xfrm>
            <a:off x="0" y="1600200"/>
            <a:ext cx="9144000" cy="4343400"/>
          </a:xfrm>
        </p:spPr>
        <p:txBody>
          <a:bodyPr>
            <a:normAutofit fontScale="32500" lnSpcReduction="20000"/>
          </a:bodyPr>
          <a:lstStyle/>
          <a:p>
            <a:pPr>
              <a:lnSpc>
                <a:spcPct val="90000"/>
              </a:lnSpc>
              <a:buFont typeface="Wingdings" pitchFamily="2" charset="2"/>
              <a:buChar char="Ø"/>
            </a:pPr>
            <a:r>
              <a:rPr lang="en-US" sz="7000" b="1" dirty="0" smtClean="0"/>
              <a:t>Today, more than ever before, science and mathematics  hold the key to our survival as a planet and our security and prosperity as a nation. </a:t>
            </a:r>
          </a:p>
          <a:p>
            <a:pPr marL="0" indent="0">
              <a:lnSpc>
                <a:spcPct val="90000"/>
              </a:lnSpc>
              <a:buNone/>
            </a:pPr>
            <a:endParaRPr lang="en-US" sz="3500" b="1" dirty="0" smtClean="0"/>
          </a:p>
          <a:p>
            <a:pPr>
              <a:lnSpc>
                <a:spcPct val="90000"/>
              </a:lnSpc>
              <a:buFont typeface="Wingdings" pitchFamily="2" charset="2"/>
              <a:buChar char="Ø"/>
            </a:pPr>
            <a:endParaRPr lang="en-US" sz="7000" b="1" dirty="0" smtClean="0"/>
          </a:p>
          <a:p>
            <a:pPr>
              <a:lnSpc>
                <a:spcPct val="90000"/>
              </a:lnSpc>
              <a:buFont typeface="Wingdings" pitchFamily="2" charset="2"/>
              <a:buChar char="Ø"/>
            </a:pPr>
            <a:r>
              <a:rPr lang="en-US" sz="7000" b="1" dirty="0" smtClean="0"/>
              <a:t>The greatest long-term threat to U.S. national security is not terrorists wielding a nuclear or biological weapon, but the erosion of America’s place as a world leader in science and technology.</a:t>
            </a:r>
          </a:p>
          <a:p>
            <a:pPr>
              <a:lnSpc>
                <a:spcPct val="90000"/>
              </a:lnSpc>
              <a:buFont typeface="Wingdings" pitchFamily="2" charset="2"/>
              <a:buChar char="Ø"/>
            </a:pPr>
            <a:endParaRPr lang="en-US" sz="7000" b="1" dirty="0" smtClean="0"/>
          </a:p>
          <a:p>
            <a:pPr>
              <a:lnSpc>
                <a:spcPct val="90000"/>
              </a:lnSpc>
              <a:buFont typeface="Wingdings" pitchFamily="2" charset="2"/>
              <a:buChar char="Ø"/>
            </a:pPr>
            <a:r>
              <a:rPr lang="en-US" sz="7000" b="1" dirty="0" smtClean="0"/>
              <a:t>We must launch a national campaign to make math and science a national priority. And we must do so quickly … before it’s too late!</a:t>
            </a:r>
          </a:p>
          <a:p>
            <a:pPr marL="0" indent="0">
              <a:lnSpc>
                <a:spcPct val="90000"/>
              </a:lnSpc>
              <a:buNone/>
            </a:pPr>
            <a:endParaRPr lang="en-US" sz="5900" b="1" dirty="0" smtClean="0"/>
          </a:p>
          <a:p>
            <a:pPr>
              <a:lnSpc>
                <a:spcPct val="90000"/>
              </a:lnSpc>
              <a:buFont typeface="Wingdings" pitchFamily="2" charset="2"/>
              <a:buChar char="Ø"/>
            </a:pPr>
            <a:endParaRPr lang="en-US" sz="2800" b="1" dirty="0" smtClean="0"/>
          </a:p>
          <a:p>
            <a:pPr marL="0" indent="0" algn="r">
              <a:lnSpc>
                <a:spcPct val="90000"/>
              </a:lnSpc>
              <a:buNone/>
            </a:pPr>
            <a:r>
              <a:rPr lang="en-US" sz="2000" dirty="0" smtClean="0"/>
              <a:t>	</a:t>
            </a:r>
            <a:r>
              <a:rPr lang="en-US" sz="5000" b="1" i="1" dirty="0" smtClean="0"/>
              <a:t>                     (Rising Above the Gathering Storm Revisited, 2010)</a:t>
            </a:r>
          </a:p>
          <a:p>
            <a:pPr marL="0" indent="0">
              <a:lnSpc>
                <a:spcPct val="90000"/>
              </a:lnSpc>
              <a:buNone/>
            </a:pPr>
            <a:endParaRPr lang="en-US" sz="5000" b="1" i="1" dirty="0" smtClean="0"/>
          </a:p>
        </p:txBody>
      </p:sp>
    </p:spTree>
    <p:extLst>
      <p:ext uri="{BB962C8B-B14F-4D97-AF65-F5344CB8AC3E}">
        <p14:creationId xmlns:p14="http://schemas.microsoft.com/office/powerpoint/2010/main" val="30545525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342900"/>
            <a:ext cx="9144000" cy="1371600"/>
          </a:xfrm>
        </p:spPr>
        <p:txBody>
          <a:bodyPr/>
          <a:lstStyle/>
          <a:p>
            <a:pPr eaLnBrk="1" hangingPunct="1"/>
            <a:r>
              <a:rPr lang="en-US" b="1" i="1" dirty="0" smtClean="0"/>
              <a:t>What we need, nationally</a:t>
            </a:r>
            <a:r>
              <a:rPr lang="en-US" b="1" dirty="0" smtClean="0"/>
              <a:t>:</a:t>
            </a:r>
          </a:p>
        </p:txBody>
      </p:sp>
      <p:sp>
        <p:nvSpPr>
          <p:cNvPr id="10243" name="Rectangle 3"/>
          <p:cNvSpPr>
            <a:spLocks noGrp="1" noChangeArrowheads="1"/>
          </p:cNvSpPr>
          <p:nvPr>
            <p:ph idx="1"/>
          </p:nvPr>
        </p:nvSpPr>
        <p:spPr>
          <a:xfrm>
            <a:off x="89648" y="685800"/>
            <a:ext cx="8875059" cy="5105400"/>
          </a:xfrm>
        </p:spPr>
        <p:txBody>
          <a:bodyPr>
            <a:normAutofit fontScale="47500" lnSpcReduction="20000"/>
          </a:bodyPr>
          <a:lstStyle/>
          <a:p>
            <a:pPr eaLnBrk="1" hangingPunct="1"/>
            <a:endParaRPr lang="en-US" sz="2800" b="1" dirty="0" smtClean="0"/>
          </a:p>
          <a:p>
            <a:pPr eaLnBrk="1" hangingPunct="1"/>
            <a:r>
              <a:rPr lang="en-US" sz="5100" dirty="0" smtClean="0"/>
              <a:t>An estimated 12.9 million workers reported needing at least a bachelor’s degree level of Science and Engineering knowledge with 9.2 million reporting a need for knowledge of the natural sciences.</a:t>
            </a:r>
          </a:p>
          <a:p>
            <a:pPr algn="r">
              <a:buNone/>
            </a:pPr>
            <a:r>
              <a:rPr lang="en-US" sz="3000" i="1" dirty="0" smtClean="0"/>
              <a:t>	</a:t>
            </a:r>
            <a:r>
              <a:rPr lang="en-US" sz="3000" i="1" dirty="0"/>
              <a:t> </a:t>
            </a:r>
            <a:r>
              <a:rPr lang="en-US" sz="3000" i="1" dirty="0" smtClean="0"/>
              <a:t>              		</a:t>
            </a:r>
            <a:r>
              <a:rPr lang="en-US" sz="3600" i="1" dirty="0" smtClean="0"/>
              <a:t>  (National Science Board, 2006)</a:t>
            </a:r>
          </a:p>
          <a:p>
            <a:pPr algn="r">
              <a:buNone/>
            </a:pPr>
            <a:endParaRPr lang="en-US" sz="3600" i="1" dirty="0" smtClean="0"/>
          </a:p>
          <a:p>
            <a:r>
              <a:rPr lang="en-US" sz="5100" dirty="0" smtClean="0"/>
              <a:t>While only 4% of the nation’s workforce is composed of scientists and engineers, this group disproportionately creates jobs for the other 96%.</a:t>
            </a:r>
          </a:p>
          <a:p>
            <a:pPr marL="2743200" lvl="6" indent="0" algn="r">
              <a:buNone/>
            </a:pPr>
            <a:r>
              <a:rPr lang="en-US" sz="3000" dirty="0" smtClean="0"/>
              <a:t>	</a:t>
            </a:r>
            <a:r>
              <a:rPr lang="en-US" sz="3600" dirty="0" smtClean="0"/>
              <a:t>(National Science Board, 2010)</a:t>
            </a:r>
          </a:p>
          <a:p>
            <a:pPr marL="2743200" lvl="6" indent="0" algn="r">
              <a:buNone/>
            </a:pPr>
            <a:endParaRPr lang="en-US" sz="3000" dirty="0" smtClean="0"/>
          </a:p>
          <a:p>
            <a:pPr marL="2743200" lvl="6" indent="0" algn="r">
              <a:buNone/>
            </a:pPr>
            <a:endParaRPr lang="en-US" sz="3000" dirty="0" smtClean="0"/>
          </a:p>
          <a:p>
            <a:pPr marL="0" indent="0" algn="ctr">
              <a:buNone/>
            </a:pPr>
            <a:r>
              <a:rPr lang="en-US" sz="5800" b="1" i="1" dirty="0" smtClean="0"/>
              <a:t>“Gentlemen, we have run out of money. </a:t>
            </a:r>
          </a:p>
          <a:p>
            <a:pPr marL="0" indent="0" algn="ctr">
              <a:buNone/>
            </a:pPr>
            <a:r>
              <a:rPr lang="en-US" sz="5800" b="1" i="1" dirty="0" smtClean="0"/>
              <a:t>	It is time to start thinking.”</a:t>
            </a:r>
            <a:r>
              <a:rPr lang="en-US" sz="5800" i="1" dirty="0" smtClean="0"/>
              <a:t>	</a:t>
            </a:r>
            <a:r>
              <a:rPr lang="en-US" sz="2600" dirty="0" smtClean="0"/>
              <a:t>	</a:t>
            </a:r>
          </a:p>
          <a:p>
            <a:pPr marL="0" indent="0" algn="ctr">
              <a:buNone/>
            </a:pPr>
            <a:endParaRPr lang="en-US" sz="2600" dirty="0" smtClean="0"/>
          </a:p>
          <a:p>
            <a:pPr marL="0" indent="0" algn="r">
              <a:buNone/>
            </a:pPr>
            <a:r>
              <a:rPr lang="en-US" sz="2200" b="1" dirty="0" smtClean="0"/>
              <a:t>		          </a:t>
            </a:r>
            <a:r>
              <a:rPr lang="en-US" sz="3800" b="1" dirty="0" smtClean="0"/>
              <a:t>Sir Ernest Rutherford, Nobel Laureate (Physics)</a:t>
            </a:r>
            <a:r>
              <a:rPr lang="en-US" sz="3800" dirty="0" smtClean="0"/>
              <a:t>	</a:t>
            </a:r>
            <a:r>
              <a:rPr lang="en-US" sz="2600" dirty="0" smtClean="0"/>
              <a:t>			</a:t>
            </a:r>
            <a:r>
              <a:rPr lang="en-US" sz="1900" dirty="0" smtClean="0"/>
              <a:t>         			</a:t>
            </a:r>
            <a:endParaRPr lang="en-US" sz="1200" i="1" dirty="0" smtClean="0"/>
          </a:p>
        </p:txBody>
      </p:sp>
    </p:spTree>
    <p:extLst>
      <p:ext uri="{BB962C8B-B14F-4D97-AF65-F5344CB8AC3E}">
        <p14:creationId xmlns:p14="http://schemas.microsoft.com/office/powerpoint/2010/main" val="1930865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304800"/>
            <a:ext cx="9144000" cy="1143000"/>
          </a:xfrm>
        </p:spPr>
        <p:txBody>
          <a:bodyPr>
            <a:noAutofit/>
          </a:bodyPr>
          <a:lstStyle/>
          <a:p>
            <a:pPr eaLnBrk="1" hangingPunct="1"/>
            <a:r>
              <a:rPr lang="en-US" sz="3200" b="1" i="1" dirty="0" smtClean="0"/>
              <a:t/>
            </a:r>
            <a:br>
              <a:rPr lang="en-US" sz="3200" b="1" i="1" dirty="0" smtClean="0"/>
            </a:br>
            <a:r>
              <a:rPr lang="en-US" sz="3200" b="1" i="1" dirty="0" smtClean="0"/>
              <a:t>According to Bill Gates, Founder of the Microsoft Corporation…</a:t>
            </a:r>
            <a:br>
              <a:rPr lang="en-US" sz="3200" b="1" i="1" dirty="0" smtClean="0"/>
            </a:br>
            <a:r>
              <a:rPr lang="en-US" sz="3200" b="1" i="1" dirty="0" smtClean="0"/>
              <a:t>“Where is Sputnik when we need it?”</a:t>
            </a:r>
            <a:br>
              <a:rPr lang="en-US" sz="3200" b="1" i="1" dirty="0" smtClean="0"/>
            </a:br>
            <a:endParaRPr lang="en-US" sz="3200" b="1" i="1" dirty="0" smtClean="0"/>
          </a:p>
        </p:txBody>
      </p:sp>
      <p:sp>
        <p:nvSpPr>
          <p:cNvPr id="14339" name="Rectangle 3"/>
          <p:cNvSpPr>
            <a:spLocks noGrp="1" noChangeArrowheads="1"/>
          </p:cNvSpPr>
          <p:nvPr>
            <p:ph idx="1"/>
          </p:nvPr>
        </p:nvSpPr>
        <p:spPr>
          <a:xfrm>
            <a:off x="-9525" y="1828800"/>
            <a:ext cx="9144000" cy="4191000"/>
          </a:xfrm>
        </p:spPr>
        <p:txBody>
          <a:bodyPr>
            <a:normAutofit/>
          </a:bodyPr>
          <a:lstStyle/>
          <a:p>
            <a:pPr marL="0" indent="0" eaLnBrk="1" hangingPunct="1">
              <a:lnSpc>
                <a:spcPct val="90000"/>
              </a:lnSpc>
              <a:buNone/>
            </a:pPr>
            <a:r>
              <a:rPr lang="en-US" sz="2400" b="1" dirty="0" smtClean="0"/>
              <a:t>Results of Sputnik, 1957:</a:t>
            </a:r>
          </a:p>
          <a:p>
            <a:pPr marL="0" indent="0" eaLnBrk="1" hangingPunct="1">
              <a:lnSpc>
                <a:spcPct val="90000"/>
              </a:lnSpc>
              <a:buNone/>
            </a:pPr>
            <a:endParaRPr lang="en-US" sz="900" b="1" dirty="0" smtClean="0"/>
          </a:p>
          <a:p>
            <a:pPr eaLnBrk="1" hangingPunct="1">
              <a:lnSpc>
                <a:spcPct val="90000"/>
              </a:lnSpc>
              <a:buFont typeface="Wingdings" pitchFamily="2" charset="2"/>
              <a:buChar char="Ø"/>
            </a:pPr>
            <a:r>
              <a:rPr lang="en-US" sz="2400" b="1" dirty="0" smtClean="0"/>
              <a:t>Precedent-shattering Federal assistance to education was provided via agencies such as the Department of Defense and the National Science Foundation.</a:t>
            </a:r>
          </a:p>
          <a:p>
            <a:pPr marL="0" indent="0" eaLnBrk="1" hangingPunct="1">
              <a:lnSpc>
                <a:spcPct val="90000"/>
              </a:lnSpc>
              <a:buNone/>
            </a:pPr>
            <a:endParaRPr lang="en-US" sz="1200" b="1" dirty="0" smtClean="0"/>
          </a:p>
          <a:p>
            <a:pPr eaLnBrk="1" hangingPunct="1">
              <a:lnSpc>
                <a:spcPct val="90000"/>
              </a:lnSpc>
              <a:buFont typeface="Wingdings" pitchFamily="2" charset="2"/>
              <a:buChar char="Ø"/>
            </a:pPr>
            <a:r>
              <a:rPr lang="en-US" sz="2400" b="1" dirty="0" smtClean="0"/>
              <a:t>New curricula in mathematics and science were researched, field-tested, and implemented.</a:t>
            </a:r>
          </a:p>
          <a:p>
            <a:pPr marL="0" indent="0" eaLnBrk="1" hangingPunct="1">
              <a:lnSpc>
                <a:spcPct val="90000"/>
              </a:lnSpc>
              <a:buNone/>
            </a:pPr>
            <a:endParaRPr lang="en-US" sz="1200" b="1" dirty="0" smtClean="0"/>
          </a:p>
          <a:p>
            <a:pPr eaLnBrk="1" hangingPunct="1">
              <a:lnSpc>
                <a:spcPct val="90000"/>
              </a:lnSpc>
              <a:buFont typeface="Wingdings" pitchFamily="2" charset="2"/>
              <a:buChar char="Ø"/>
            </a:pPr>
            <a:r>
              <a:rPr lang="en-US" sz="2400" b="1" dirty="0" smtClean="0"/>
              <a:t>A national movement to improve the teaching and learning of these core disciplines emerged. </a:t>
            </a:r>
          </a:p>
          <a:p>
            <a:pPr marL="0" indent="0" eaLnBrk="1" hangingPunct="1">
              <a:lnSpc>
                <a:spcPct val="90000"/>
              </a:lnSpc>
              <a:buNone/>
            </a:pPr>
            <a:endParaRPr lang="en-US" sz="1400" b="1" dirty="0" smtClean="0"/>
          </a:p>
          <a:p>
            <a:pPr eaLnBrk="1" hangingPunct="1">
              <a:lnSpc>
                <a:spcPct val="90000"/>
              </a:lnSpc>
              <a:buFont typeface="Wingdings" pitchFamily="2" charset="2"/>
              <a:buChar char="Ø"/>
            </a:pPr>
            <a:r>
              <a:rPr lang="en-US" sz="2400" b="1" dirty="0" smtClean="0"/>
              <a:t>The number of qualified graduates in STEM fields surged.</a:t>
            </a:r>
          </a:p>
        </p:txBody>
      </p:sp>
    </p:spTree>
    <p:extLst>
      <p:ext uri="{BB962C8B-B14F-4D97-AF65-F5344CB8AC3E}">
        <p14:creationId xmlns:p14="http://schemas.microsoft.com/office/powerpoint/2010/main" val="4170362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304800"/>
            <a:ext cx="8229600" cy="1524000"/>
          </a:xfrm>
        </p:spPr>
        <p:txBody>
          <a:bodyPr>
            <a:normAutofit fontScale="90000"/>
          </a:bodyPr>
          <a:lstStyle/>
          <a:p>
            <a:pPr algn="ctr" eaLnBrk="1" hangingPunct="1"/>
            <a:r>
              <a:rPr lang="en-US" sz="3100" b="1" i="1" dirty="0" smtClean="0">
                <a:solidFill>
                  <a:schemeClr val="tx1"/>
                </a:solidFill>
              </a:rPr>
              <a:t>The Plan at </a:t>
            </a:r>
            <a:br>
              <a:rPr lang="en-US" sz="3100" b="1" i="1" dirty="0" smtClean="0">
                <a:solidFill>
                  <a:schemeClr val="tx1"/>
                </a:solidFill>
              </a:rPr>
            </a:br>
            <a:r>
              <a:rPr lang="en-US" sz="3100" b="1" i="1" dirty="0" smtClean="0">
                <a:solidFill>
                  <a:schemeClr val="tx1"/>
                </a:solidFill>
              </a:rPr>
              <a:t>Stephen F. Austin State University…</a:t>
            </a:r>
            <a:br>
              <a:rPr lang="en-US" sz="3100" b="1" i="1" dirty="0" smtClean="0">
                <a:solidFill>
                  <a:schemeClr val="tx1"/>
                </a:solidFill>
              </a:rPr>
            </a:br>
            <a:r>
              <a:rPr lang="en-US" sz="3800" b="1" i="1" dirty="0" smtClean="0">
                <a:solidFill>
                  <a:schemeClr val="tx1"/>
                </a:solidFill>
              </a:rPr>
              <a:t>SFA STEM Research and Learning Center</a:t>
            </a:r>
          </a:p>
        </p:txBody>
      </p:sp>
      <p:sp>
        <p:nvSpPr>
          <p:cNvPr id="34819" name="Rectangle 3"/>
          <p:cNvSpPr>
            <a:spLocks noGrp="1" noChangeArrowheads="1"/>
          </p:cNvSpPr>
          <p:nvPr>
            <p:ph idx="1"/>
          </p:nvPr>
        </p:nvSpPr>
        <p:spPr>
          <a:xfrm>
            <a:off x="304800" y="2209800"/>
            <a:ext cx="8382000" cy="3276600"/>
          </a:xfrm>
        </p:spPr>
        <p:txBody>
          <a:bodyPr>
            <a:normAutofit/>
          </a:bodyPr>
          <a:lstStyle/>
          <a:p>
            <a:pPr eaLnBrk="1" hangingPunct="1">
              <a:buFont typeface="Wingdings" pitchFamily="2" charset="2"/>
              <a:buNone/>
            </a:pPr>
            <a:r>
              <a:rPr lang="en-US" b="1" i="1" dirty="0" smtClean="0"/>
              <a:t>   </a:t>
            </a:r>
            <a:r>
              <a:rPr lang="en-US" i="1" dirty="0" smtClean="0"/>
              <a:t>The primary goal of the Stephen F. Austin State University STEM Research and Learning Center is to increase the number of students who are interested in science, technology, engineering, and mathematics, and who are academically prepared to enter STEM careers.</a:t>
            </a:r>
            <a:r>
              <a:rPr lang="en-US" dirty="0" smtClean="0"/>
              <a:t> </a:t>
            </a:r>
          </a:p>
        </p:txBody>
      </p:sp>
    </p:spTree>
    <p:extLst>
      <p:ext uri="{BB962C8B-B14F-4D97-AF65-F5344CB8AC3E}">
        <p14:creationId xmlns:p14="http://schemas.microsoft.com/office/powerpoint/2010/main" val="2366417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76200"/>
            <a:ext cx="8229600" cy="914400"/>
          </a:xfrm>
        </p:spPr>
        <p:txBody>
          <a:bodyPr>
            <a:noAutofit/>
          </a:bodyPr>
          <a:lstStyle/>
          <a:p>
            <a:pPr eaLnBrk="1" hangingPunct="1"/>
            <a:r>
              <a:rPr lang="en-US" sz="3200" b="1" i="1" dirty="0" smtClean="0"/>
              <a:t>U.S. students are not obtaining the STEM knowledge they need to succeed.</a:t>
            </a:r>
            <a:r>
              <a:rPr lang="en-US" sz="3200" i="1" dirty="0" smtClean="0"/>
              <a:t> </a:t>
            </a:r>
          </a:p>
        </p:txBody>
      </p:sp>
      <p:sp>
        <p:nvSpPr>
          <p:cNvPr id="7171" name="Rectangle 3"/>
          <p:cNvSpPr>
            <a:spLocks noGrp="1" noChangeArrowheads="1"/>
          </p:cNvSpPr>
          <p:nvPr>
            <p:ph idx="1"/>
          </p:nvPr>
        </p:nvSpPr>
        <p:spPr>
          <a:xfrm>
            <a:off x="0" y="1143000"/>
            <a:ext cx="9144000" cy="4800600"/>
          </a:xfrm>
          <a:noFill/>
        </p:spPr>
        <p:txBody>
          <a:bodyPr>
            <a:normAutofit fontScale="92500" lnSpcReduction="20000"/>
          </a:bodyPr>
          <a:lstStyle/>
          <a:p>
            <a:pPr eaLnBrk="1" hangingPunct="1">
              <a:buNone/>
            </a:pPr>
            <a:endParaRPr lang="en-US" sz="900" dirty="0" smtClean="0"/>
          </a:p>
          <a:p>
            <a:pPr eaLnBrk="1" hangingPunct="1">
              <a:buFont typeface="Wingdings" pitchFamily="2" charset="2"/>
              <a:buChar char="Ø"/>
            </a:pPr>
            <a:r>
              <a:rPr lang="en-US" sz="2800" dirty="0" smtClean="0"/>
              <a:t>About 30% of first year college students must take remedial science and math classes because they are not prepared to take college-level courses.</a:t>
            </a:r>
          </a:p>
          <a:p>
            <a:pPr eaLnBrk="1" hangingPunct="1">
              <a:buFont typeface="Wingdings" pitchFamily="2" charset="2"/>
              <a:buChar char="Ø"/>
            </a:pPr>
            <a:endParaRPr lang="en-US" sz="2800" dirty="0"/>
          </a:p>
          <a:p>
            <a:pPr eaLnBrk="1" hangingPunct="1">
              <a:buFont typeface="Wingdings" pitchFamily="2" charset="2"/>
              <a:buChar char="Ø"/>
            </a:pPr>
            <a:r>
              <a:rPr lang="en-US" sz="2800" dirty="0" smtClean="0"/>
              <a:t>The U.S. now ranks 25</a:t>
            </a:r>
            <a:r>
              <a:rPr lang="en-US" sz="2800" baseline="30000" dirty="0" smtClean="0"/>
              <a:t>th</a:t>
            </a:r>
            <a:r>
              <a:rPr lang="en-US" sz="2800" dirty="0" smtClean="0"/>
              <a:t> among 30 industrialized countries in mathematics. </a:t>
            </a:r>
          </a:p>
          <a:p>
            <a:pPr marL="0" indent="0" eaLnBrk="1" hangingPunct="1">
              <a:buNone/>
            </a:pPr>
            <a:endParaRPr lang="en-US" sz="2800" dirty="0" smtClean="0"/>
          </a:p>
          <a:p>
            <a:pPr eaLnBrk="1" hangingPunct="1">
              <a:buFont typeface="Wingdings" pitchFamily="2" charset="2"/>
              <a:buChar char="Ø"/>
            </a:pPr>
            <a:r>
              <a:rPr lang="en-US" sz="2800" dirty="0" smtClean="0"/>
              <a:t>Of the 70 finalists in a National Security Agency (NSA) supported computer coding contest, 20 were from China, 10 from Russia and 2 from the U.S.</a:t>
            </a:r>
          </a:p>
          <a:p>
            <a:pPr eaLnBrk="1" hangingPunct="1">
              <a:buFont typeface="Wingdings" pitchFamily="2" charset="2"/>
              <a:buChar char="Ø"/>
            </a:pPr>
            <a:endParaRPr lang="en-US" sz="2800" dirty="0" smtClean="0"/>
          </a:p>
          <a:p>
            <a:pPr marL="0" indent="0" algn="r" eaLnBrk="1" hangingPunct="1">
              <a:buNone/>
            </a:pPr>
            <a:r>
              <a:rPr lang="en-US" sz="2400" i="1" dirty="0" smtClean="0"/>
              <a:t>(Rising Above the Gathering Storm,</a:t>
            </a:r>
            <a:r>
              <a:rPr lang="en-US" sz="2400" dirty="0" smtClean="0"/>
              <a:t> National Academies, 2005)</a:t>
            </a:r>
            <a:endParaRPr lang="en-US" sz="2000" dirty="0" smtClean="0"/>
          </a:p>
        </p:txBody>
      </p:sp>
    </p:spTree>
    <p:extLst>
      <p:ext uri="{BB962C8B-B14F-4D97-AF65-F5344CB8AC3E}">
        <p14:creationId xmlns:p14="http://schemas.microsoft.com/office/powerpoint/2010/main" val="2127691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99" y="5195"/>
            <a:ext cx="9111401" cy="1371600"/>
          </a:xfrm>
        </p:spPr>
        <p:txBody>
          <a:bodyPr>
            <a:normAutofit fontScale="90000"/>
          </a:bodyPr>
          <a:lstStyle/>
          <a:p>
            <a:r>
              <a:rPr lang="en-US" b="1" i="1" dirty="0" smtClean="0"/>
              <a:t/>
            </a:r>
            <a:br>
              <a:rPr lang="en-US" b="1" i="1" dirty="0" smtClean="0"/>
            </a:br>
            <a:r>
              <a:rPr lang="en-US" sz="4000" b="1" i="1" dirty="0" smtClean="0"/>
              <a:t>The STEM Initiative …capturing the attention of our students in sciences and mathematics …</a:t>
            </a:r>
            <a:br>
              <a:rPr lang="en-US" sz="4000" b="1" i="1" dirty="0" smtClean="0"/>
            </a:br>
            <a:endParaRPr lang="en-US" i="1" dirty="0"/>
          </a:p>
        </p:txBody>
      </p:sp>
      <p:sp>
        <p:nvSpPr>
          <p:cNvPr id="3" name="Content Placeholder 2"/>
          <p:cNvSpPr>
            <a:spLocks noGrp="1"/>
          </p:cNvSpPr>
          <p:nvPr>
            <p:ph idx="1"/>
          </p:nvPr>
        </p:nvSpPr>
        <p:spPr>
          <a:xfrm>
            <a:off x="457200" y="1485900"/>
            <a:ext cx="8382000" cy="4686300"/>
          </a:xfrm>
        </p:spPr>
        <p:txBody>
          <a:bodyPr>
            <a:normAutofit fontScale="92500" lnSpcReduction="10000"/>
          </a:bodyPr>
          <a:lstStyle/>
          <a:p>
            <a:r>
              <a:rPr lang="en-US" sz="2400" b="1" dirty="0" smtClean="0"/>
              <a:t>Today</a:t>
            </a:r>
            <a:r>
              <a:rPr lang="en-US" sz="2400" b="1" dirty="0"/>
              <a:t>, only 23% of college freshmen declare a STEM major … but just 40% of those </a:t>
            </a:r>
            <a:r>
              <a:rPr lang="en-US" sz="2400" b="1" dirty="0" smtClean="0"/>
              <a:t>receive </a:t>
            </a:r>
            <a:r>
              <a:rPr lang="en-US" sz="2400" b="1" dirty="0"/>
              <a:t>a STEM degree within 6 years (about 6% of the total 3.6 million student population). We cannot make progress if these students are leaving </a:t>
            </a:r>
            <a:r>
              <a:rPr lang="en-US" sz="2400" b="1" dirty="0" smtClean="0"/>
              <a:t>STEM </a:t>
            </a:r>
            <a:r>
              <a:rPr lang="en-US" sz="2400" b="1" dirty="0"/>
              <a:t>fields</a:t>
            </a:r>
            <a:r>
              <a:rPr lang="en-US" sz="2400" b="1" dirty="0" smtClean="0"/>
              <a:t>.				                                                                       </a:t>
            </a:r>
            <a:r>
              <a:rPr lang="en-US" sz="1800" dirty="0" smtClean="0"/>
              <a:t>(</a:t>
            </a:r>
            <a:r>
              <a:rPr lang="en-US" sz="1800" dirty="0"/>
              <a:t>Arne Duncan, </a:t>
            </a:r>
            <a:r>
              <a:rPr lang="en-US" sz="1800" dirty="0" smtClean="0"/>
              <a:t>2009)</a:t>
            </a:r>
          </a:p>
          <a:p>
            <a:pPr marL="0" indent="0">
              <a:buNone/>
            </a:pPr>
            <a:endParaRPr lang="en-US" sz="1000" dirty="0" smtClean="0"/>
          </a:p>
          <a:p>
            <a:r>
              <a:rPr lang="en-US" sz="2400" b="1" dirty="0" smtClean="0"/>
              <a:t>Only 3 of the current top 10 college majors are categorized as science, technology, engineering or mathematics: Nursing – 3</a:t>
            </a:r>
            <a:r>
              <a:rPr lang="en-US" sz="2400" b="1" baseline="30000" dirty="0" smtClean="0"/>
              <a:t>rd</a:t>
            </a:r>
            <a:r>
              <a:rPr lang="en-US" sz="2400" b="1" dirty="0" smtClean="0"/>
              <a:t>, Biology – 4</a:t>
            </a:r>
            <a:r>
              <a:rPr lang="en-US" sz="2400" b="1" baseline="30000" dirty="0" smtClean="0"/>
              <a:t>th</a:t>
            </a:r>
            <a:r>
              <a:rPr lang="en-US" sz="2400" b="1" dirty="0" smtClean="0"/>
              <a:t>, and information technology – 10</a:t>
            </a:r>
            <a:r>
              <a:rPr lang="en-US" sz="2400" b="1" baseline="30000" dirty="0" smtClean="0"/>
              <a:t>th</a:t>
            </a:r>
            <a:r>
              <a:rPr lang="en-US" sz="2400" b="1" dirty="0" smtClean="0"/>
              <a:t>.                            </a:t>
            </a:r>
          </a:p>
          <a:p>
            <a:pPr marL="0" indent="0">
              <a:buNone/>
            </a:pPr>
            <a:r>
              <a:rPr lang="en-US" sz="2400" b="1" dirty="0"/>
              <a:t> </a:t>
            </a:r>
            <a:r>
              <a:rPr lang="en-US" sz="2400" b="1" dirty="0" smtClean="0"/>
              <a:t>                                                                                             </a:t>
            </a:r>
            <a:r>
              <a:rPr lang="en-US" sz="1800" dirty="0" smtClean="0"/>
              <a:t>(Princeton Review, 2010)</a:t>
            </a:r>
          </a:p>
          <a:p>
            <a:pPr marL="0" indent="0">
              <a:buNone/>
            </a:pPr>
            <a:endParaRPr lang="en-US" sz="1600" b="1" dirty="0" smtClean="0"/>
          </a:p>
          <a:p>
            <a:r>
              <a:rPr lang="en-US" sz="2400" b="1" dirty="0" smtClean="0"/>
              <a:t>Today</a:t>
            </a:r>
            <a:r>
              <a:rPr lang="en-US" sz="2400" b="1" dirty="0"/>
              <a:t>, for the first time in history, America’s younger generation is less well-educated than its parents. </a:t>
            </a:r>
            <a:endParaRPr lang="en-US" sz="2400" b="1" dirty="0" smtClean="0"/>
          </a:p>
          <a:p>
            <a:pPr marL="0" indent="0" algn="r">
              <a:buNone/>
            </a:pPr>
            <a:r>
              <a:rPr lang="en-US" sz="1800" dirty="0" smtClean="0"/>
              <a:t>(National Center for Education Statistics, 2005)</a:t>
            </a:r>
            <a:endParaRPr lang="en-US" sz="2400" dirty="0"/>
          </a:p>
          <a:p>
            <a:pPr>
              <a:buNone/>
            </a:pPr>
            <a:endParaRPr lang="en-US" dirty="0"/>
          </a:p>
        </p:txBody>
      </p:sp>
    </p:spTree>
    <p:extLst>
      <p:ext uri="{BB962C8B-B14F-4D97-AF65-F5344CB8AC3E}">
        <p14:creationId xmlns:p14="http://schemas.microsoft.com/office/powerpoint/2010/main" val="117977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475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aching Mathematics">
  <a:themeElements>
    <a:clrScheme name="Custom 2">
      <a:dk1>
        <a:sysClr val="windowText" lastClr="000000"/>
      </a:dk1>
      <a:lt1>
        <a:sysClr val="window" lastClr="FFFFFF"/>
      </a:lt1>
      <a:dk2>
        <a:srgbClr val="1F497D"/>
      </a:dk2>
      <a:lt2>
        <a:srgbClr val="EEECE1"/>
      </a:lt2>
      <a:accent1>
        <a:srgbClr val="7030A0"/>
      </a:accent1>
      <a:accent2>
        <a:srgbClr val="C0504D"/>
      </a:accent2>
      <a:accent3>
        <a:srgbClr val="9BBB59"/>
      </a:accent3>
      <a:accent4>
        <a:srgbClr val="7030A0"/>
      </a:accent4>
      <a:accent5>
        <a:srgbClr val="4BACC6"/>
      </a:accent5>
      <a:accent6>
        <a:srgbClr val="F79646"/>
      </a:accent6>
      <a:hlink>
        <a:srgbClr val="5F006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7030A0"/>
    </a:accent1>
    <a:accent2>
      <a:srgbClr val="C0504D"/>
    </a:accent2>
    <a:accent3>
      <a:srgbClr val="9BBB59"/>
    </a:accent3>
    <a:accent4>
      <a:srgbClr val="7030A0"/>
    </a:accent4>
    <a:accent5>
      <a:srgbClr val="4BACC6"/>
    </a:accent5>
    <a:accent6>
      <a:srgbClr val="F79646"/>
    </a:accent6>
    <a:hlink>
      <a:srgbClr val="5F0060"/>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5656</TotalTime>
  <Words>1169</Words>
  <Application>Microsoft Office PowerPoint</Application>
  <PresentationFormat>On-screen Show (4:3)</PresentationFormat>
  <Paragraphs>187</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Teaching Mathematics</vt:lpstr>
      <vt:lpstr>PowerPoint Presentation</vt:lpstr>
      <vt:lpstr>Announcing… </vt:lpstr>
      <vt:lpstr>Science, Technology, Engineering, and Mathematics … from a National Perspective</vt:lpstr>
      <vt:lpstr>What we need, nationally:</vt:lpstr>
      <vt:lpstr> According to Bill Gates, Founder of the Microsoft Corporation… “Where is Sputnik when we need it?” </vt:lpstr>
      <vt:lpstr>The Plan at  Stephen F. Austin State University… SFA STEM Research and Learning Center</vt:lpstr>
      <vt:lpstr>U.S. students are not obtaining the STEM knowledge they need to succeed. </vt:lpstr>
      <vt:lpstr> The STEM Initiative …capturing the attention of our students in sciences and mathematics … </vt:lpstr>
      <vt:lpstr>PowerPoint Presentation</vt:lpstr>
      <vt:lpstr>SFA STEM Research and Learning Center Dr. Kimberly Childs, Executive Director </vt:lpstr>
      <vt:lpstr> Current Grant Funded Projects  </vt:lpstr>
      <vt:lpstr>PowerPoint Presentation</vt:lpstr>
      <vt:lpstr>Research Sponsored Activities in Progress:</vt:lpstr>
      <vt:lpstr>PowerPoint Presentation</vt:lpstr>
      <vt:lpstr>PowerPoint Presentation</vt:lpstr>
      <vt:lpstr>PowerPoint Presentation</vt:lpstr>
      <vt:lpstr>Student-Centered Activities…</vt:lpstr>
      <vt:lpstr>PowerPoint Presentation</vt:lpstr>
      <vt:lpstr>SMASH Camp 2011</vt:lpstr>
      <vt:lpstr>Community-Centered  Activities …</vt:lpstr>
      <vt:lpstr>The STEM Initiative … Catch the Vision!</vt:lpstr>
      <vt:lpstr>Acknowledgements: </vt:lpstr>
      <vt:lpstr>PowerPoint Presentation</vt:lpstr>
      <vt:lpstr>Dr. Jasper E. Adams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Mathematics</dc:title>
  <dc:creator>beverlyll</dc:creator>
  <cp:lastModifiedBy>Childs</cp:lastModifiedBy>
  <cp:revision>350</cp:revision>
  <dcterms:created xsi:type="dcterms:W3CDTF">2010-02-16T18:23:47Z</dcterms:created>
  <dcterms:modified xsi:type="dcterms:W3CDTF">2011-10-15T16:48:48Z</dcterms:modified>
</cp:coreProperties>
</file>