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9" r:id="rId3"/>
    <p:sldId id="356" r:id="rId4"/>
    <p:sldId id="340" r:id="rId5"/>
    <p:sldId id="342" r:id="rId6"/>
    <p:sldId id="341" r:id="rId7"/>
    <p:sldId id="343" r:id="rId8"/>
    <p:sldId id="344" r:id="rId9"/>
    <p:sldId id="345" r:id="rId10"/>
    <p:sldId id="358" r:id="rId11"/>
    <p:sldId id="347" r:id="rId12"/>
    <p:sldId id="348" r:id="rId13"/>
    <p:sldId id="349" r:id="rId14"/>
    <p:sldId id="350" r:id="rId15"/>
    <p:sldId id="351" r:id="rId16"/>
    <p:sldId id="353" r:id="rId17"/>
    <p:sldId id="354" r:id="rId18"/>
    <p:sldId id="359" r:id="rId19"/>
    <p:sldId id="360" r:id="rId20"/>
    <p:sldId id="361" r:id="rId21"/>
    <p:sldId id="362" r:id="rId22"/>
    <p:sldId id="35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1A1"/>
    <a:srgbClr val="7B4284"/>
    <a:srgbClr val="B31339"/>
    <a:srgbClr val="B4A0CA"/>
    <a:srgbClr val="C1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58" autoAdjust="0"/>
  </p:normalViewPr>
  <p:slideViewPr>
    <p:cSldViewPr>
      <p:cViewPr>
        <p:scale>
          <a:sx n="80" d="100"/>
          <a:sy n="80" d="100"/>
        </p:scale>
        <p:origin x="-2514" y="-109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888"/>
    </p:cViewPr>
  </p:sorterViewPr>
  <p:notesViewPr>
    <p:cSldViewPr>
      <p:cViewPr varScale="1">
        <p:scale>
          <a:sx n="96" d="100"/>
          <a:sy n="96" d="100"/>
        </p:scale>
        <p:origin x="-295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2F2092-A3F4-40AC-BA19-3B96269B37E5}" type="datetimeFigureOut">
              <a:rPr lang="en-US" smtClean="0"/>
              <a:pPr/>
              <a:t>1/21/2013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8A12D2-5FEA-448D-BE6F-D28BF587C21E}" type="slidenum">
              <a:rPr lang="en-US" smtClean="0"/>
              <a:pPr/>
              <a:t>‹#›</a:t>
            </a:fld>
            <a:endParaRPr lang="en-US" dirty="0"/>
          </a:p>
        </p:txBody>
      </p:sp>
    </p:spTree>
    <p:extLst>
      <p:ext uri="{BB962C8B-B14F-4D97-AF65-F5344CB8AC3E}">
        <p14:creationId xmlns:p14="http://schemas.microsoft.com/office/powerpoint/2010/main" val="1446697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1E03B8-5A23-4699-B02B-4CD7BEB20B9C}" type="datetimeFigureOut">
              <a:rPr lang="en-US" smtClean="0"/>
              <a:pPr/>
              <a:t>1/21/2013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D315EE-F39E-417B-A9FC-A9AD9B057D09}" type="slidenum">
              <a:rPr lang="en-US" smtClean="0"/>
              <a:pPr/>
              <a:t>‹#›</a:t>
            </a:fld>
            <a:endParaRPr lang="en-US" dirty="0"/>
          </a:p>
        </p:txBody>
      </p:sp>
    </p:spTree>
    <p:extLst>
      <p:ext uri="{BB962C8B-B14F-4D97-AF65-F5344CB8AC3E}">
        <p14:creationId xmlns:p14="http://schemas.microsoft.com/office/powerpoint/2010/main" val="320875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7AE51EB-341C-412A-829E-0C289B1751F8}" type="slidenum">
              <a:rPr lang="en-US" smtClean="0">
                <a:latin typeface="Times New Roman" pitchFamily="18" charset="0"/>
              </a:rPr>
              <a:pPr eaLnBrk="1" hangingPunct="1"/>
              <a:t>11</a:t>
            </a:fld>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AD06B67-6C2E-4972-B36E-2B3C7D99140E}" type="slidenum">
              <a:rPr lang="en-US" smtClean="0">
                <a:latin typeface="Times New Roman" pitchFamily="18" charset="0"/>
              </a:rPr>
              <a:pPr eaLnBrk="1" hangingPunct="1"/>
              <a:t>12</a:t>
            </a:fld>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C99F63F-CC4E-42A9-BCEA-8171ACFDEA2F}" type="slidenum">
              <a:rPr lang="en-US" smtClean="0">
                <a:latin typeface="Times New Roman" pitchFamily="18" charset="0"/>
              </a:rPr>
              <a:pPr eaLnBrk="1" hangingPunct="1"/>
              <a:t>13</a:t>
            </a:fld>
            <a:endParaRPr lang="en-US" dirty="0"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A8782B8-D0AB-42DC-B1C7-6017E9D73D81}" type="slidenum">
              <a:rPr lang="en-US" smtClean="0">
                <a:latin typeface="Times New Roman" pitchFamily="18" charset="0"/>
              </a:rPr>
              <a:pPr eaLnBrk="1" hangingPunct="1"/>
              <a:t>14</a:t>
            </a:fld>
            <a:endParaRPr lang="en-US" dirty="0"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15</a:t>
            </a:fld>
            <a:endParaRPr lang="en-US" dirty="0"/>
          </a:p>
        </p:txBody>
      </p:sp>
    </p:spTree>
    <p:extLst>
      <p:ext uri="{BB962C8B-B14F-4D97-AF65-F5344CB8AC3E}">
        <p14:creationId xmlns:p14="http://schemas.microsoft.com/office/powerpoint/2010/main" val="355033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16</a:t>
            </a:fld>
            <a:endParaRPr lang="en-US" dirty="0"/>
          </a:p>
        </p:txBody>
      </p:sp>
    </p:spTree>
    <p:extLst>
      <p:ext uri="{BB962C8B-B14F-4D97-AF65-F5344CB8AC3E}">
        <p14:creationId xmlns:p14="http://schemas.microsoft.com/office/powerpoint/2010/main" val="174963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17</a:t>
            </a:fld>
            <a:endParaRPr lang="en-US" dirty="0"/>
          </a:p>
        </p:txBody>
      </p:sp>
    </p:spTree>
    <p:extLst>
      <p:ext uri="{BB962C8B-B14F-4D97-AF65-F5344CB8AC3E}">
        <p14:creationId xmlns:p14="http://schemas.microsoft.com/office/powerpoint/2010/main" val="324556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18</a:t>
            </a:fld>
            <a:endParaRPr lang="en-US" dirty="0"/>
          </a:p>
        </p:txBody>
      </p:sp>
    </p:spTree>
    <p:extLst>
      <p:ext uri="{BB962C8B-B14F-4D97-AF65-F5344CB8AC3E}">
        <p14:creationId xmlns:p14="http://schemas.microsoft.com/office/powerpoint/2010/main" val="397457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19</a:t>
            </a:fld>
            <a:endParaRPr lang="en-US" dirty="0"/>
          </a:p>
        </p:txBody>
      </p:sp>
    </p:spTree>
    <p:extLst>
      <p:ext uri="{BB962C8B-B14F-4D97-AF65-F5344CB8AC3E}">
        <p14:creationId xmlns:p14="http://schemas.microsoft.com/office/powerpoint/2010/main" val="277537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E81CB5A-2057-4701-A8BA-205620AEBA11}" type="slidenum">
              <a:rPr lang="en-US" smtClean="0">
                <a:latin typeface="Times New Roman" pitchFamily="18" charset="0"/>
              </a:rPr>
              <a:pPr eaLnBrk="1" hangingPunct="1"/>
              <a:t>2</a:t>
            </a:fld>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20</a:t>
            </a:fld>
            <a:endParaRPr lang="en-US" dirty="0"/>
          </a:p>
        </p:txBody>
      </p:sp>
    </p:spTree>
    <p:extLst>
      <p:ext uri="{BB962C8B-B14F-4D97-AF65-F5344CB8AC3E}">
        <p14:creationId xmlns:p14="http://schemas.microsoft.com/office/powerpoint/2010/main" val="3023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21</a:t>
            </a:fld>
            <a:endParaRPr lang="en-US" dirty="0"/>
          </a:p>
        </p:txBody>
      </p:sp>
    </p:spTree>
    <p:extLst>
      <p:ext uri="{BB962C8B-B14F-4D97-AF65-F5344CB8AC3E}">
        <p14:creationId xmlns:p14="http://schemas.microsoft.com/office/powerpoint/2010/main" val="408080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DB371F3-D3D7-44D9-BA09-A3553261F6EF}" type="slidenum">
              <a:rPr lang="en-US" smtClean="0">
                <a:latin typeface="Times New Roman" pitchFamily="18" charset="0"/>
              </a:rPr>
              <a:pPr eaLnBrk="1" hangingPunct="1"/>
              <a:t>3</a:t>
            </a:fld>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C700D1A-40A9-4114-852C-DF6C0E93F09D}" type="slidenum">
              <a:rPr lang="en-US" smtClean="0">
                <a:latin typeface="Times New Roman" pitchFamily="18" charset="0"/>
              </a:rPr>
              <a:pPr eaLnBrk="1" hangingPunct="1"/>
              <a:t>4</a:t>
            </a:fld>
            <a:endParaRPr lang="en-US"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E51E6AB-7704-4499-B95D-E803AB6B0127}" type="slidenum">
              <a:rPr lang="en-US" smtClean="0">
                <a:latin typeface="Times New Roman" pitchFamily="18" charset="0"/>
              </a:rPr>
              <a:pPr eaLnBrk="1" hangingPunct="1"/>
              <a:t>5</a:t>
            </a:fld>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2C21235-19CC-4F57-8D70-3060C0A0F4F3}" type="slidenum">
              <a:rPr lang="en-US" smtClean="0">
                <a:latin typeface="Times New Roman" pitchFamily="18" charset="0"/>
              </a:rPr>
              <a:pPr eaLnBrk="1" hangingPunct="1"/>
              <a:t>6</a:t>
            </a:fld>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ECE1F18-4505-4778-B472-DF5FDF19921C}" type="slidenum">
              <a:rPr lang="en-US" smtClean="0">
                <a:latin typeface="Times New Roman" pitchFamily="18" charset="0"/>
              </a:rPr>
              <a:pPr eaLnBrk="1" hangingPunct="1"/>
              <a:t>7</a:t>
            </a:fld>
            <a:endParaRPr lang="en-US" dirty="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0F22460-3B03-4A42-9640-5A12AB00E701}" type="slidenum">
              <a:rPr lang="en-US" smtClean="0">
                <a:latin typeface="Times New Roman" pitchFamily="18" charset="0"/>
              </a:rPr>
              <a:pPr eaLnBrk="1" hangingPunct="1"/>
              <a:t>8</a:t>
            </a:fld>
            <a:endParaRPr lang="en-US"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3E26075-7FE2-4668-94C3-E34E99BE81EA}" type="slidenum">
              <a:rPr lang="en-US" smtClean="0">
                <a:latin typeface="Times New Roman" pitchFamily="18" charset="0"/>
              </a:rPr>
              <a:pPr eaLnBrk="1" hangingPunct="1"/>
              <a:t>9</a:t>
            </a:fld>
            <a:endParaRPr lang="en-US" dirty="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34652199-7D52-41A7-B6EA-6D3DC1C9769B}" type="slidenum">
              <a:rPr lang="en-US" altLang="en-US"/>
              <a:pPr>
                <a:defRPr/>
              </a:pPr>
              <a:t>‹#›</a:t>
            </a:fld>
            <a:endParaRPr lang="en-US" altLang="en-US" dirty="0"/>
          </a:p>
        </p:txBody>
      </p:sp>
    </p:spTree>
    <p:extLst>
      <p:ext uri="{BB962C8B-B14F-4D97-AF65-F5344CB8AC3E}">
        <p14:creationId xmlns:p14="http://schemas.microsoft.com/office/powerpoint/2010/main" val="123429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651A1"/>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sfa_tx2"/>
          <p:cNvPicPr>
            <a:picLocks noChangeAspect="1" noChangeArrowheads="1"/>
          </p:cNvPicPr>
          <p:nvPr/>
        </p:nvPicPr>
        <p:blipFill>
          <a:blip r:embed="rId14" cstate="print"/>
          <a:srcRect/>
          <a:stretch>
            <a:fillRect/>
          </a:stretch>
        </p:blipFill>
        <p:spPr bwMode="auto">
          <a:xfrm>
            <a:off x="8077200" y="5791200"/>
            <a:ext cx="914400" cy="91440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1" name="Rectangle 10"/>
          <p:cNvSpPr/>
          <p:nvPr/>
        </p:nvSpPr>
        <p:spPr>
          <a:xfrm>
            <a:off x="1087348" y="5867400"/>
            <a:ext cx="7010400" cy="914400"/>
          </a:xfrm>
          <a:prstGeom prst="rect">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371600" y="6100365"/>
            <a:ext cx="6781800" cy="369332"/>
          </a:xfrm>
          <a:prstGeom prst="rect">
            <a:avLst/>
          </a:prstGeom>
          <a:noFill/>
        </p:spPr>
        <p:txBody>
          <a:bodyPr wrap="square" rtlCol="0">
            <a:spAutoFit/>
          </a:bodyPr>
          <a:lstStyle/>
          <a:p>
            <a:pPr algn="ctr"/>
            <a:r>
              <a:rPr lang="en-US" b="1" dirty="0" smtClean="0">
                <a:solidFill>
                  <a:schemeClr val="accent4">
                    <a:lumMod val="75000"/>
                  </a:schemeClr>
                </a:solidFill>
                <a:latin typeface="Lucida Calligraphy" pitchFamily="66" charset="0"/>
              </a:rPr>
              <a:t>College of Sciences and Mathematics</a:t>
            </a:r>
            <a:endParaRPr lang="en-US" b="1" dirty="0">
              <a:solidFill>
                <a:schemeClr val="accent4">
                  <a:lumMod val="75000"/>
                </a:schemeClr>
              </a:solidFill>
              <a:latin typeface="Lucida Calligraphy" pitchFamily="66" charset="0"/>
            </a:endParaRPr>
          </a:p>
        </p:txBody>
      </p:sp>
      <p:pic>
        <p:nvPicPr>
          <p:cNvPr id="9" name="Picture 2" descr="sfa_tx2"/>
          <p:cNvPicPr>
            <a:picLocks noChangeAspect="1" noChangeArrowheads="1"/>
          </p:cNvPicPr>
          <p:nvPr userDrawn="1"/>
        </p:nvPicPr>
        <p:blipFill>
          <a:blip r:embed="rId14" cstate="print"/>
          <a:srcRect/>
          <a:stretch>
            <a:fillRect/>
          </a:stretch>
        </p:blipFill>
        <p:spPr bwMode="auto">
          <a:xfrm>
            <a:off x="152400" y="5867400"/>
            <a:ext cx="914400" cy="91440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ContrastingRightFacing" fov="5100000">
              <a:rot lat="0" lon="19500000" rev="0"/>
            </a:camera>
            <a:lightRig rig="flood" dir="t">
              <a:rot lat="0" lon="0" rev="13800000"/>
            </a:lightRig>
          </a:scene3d>
          <a:sp3d extrusionH="107950" prstMaterial="plastic">
            <a:bevelT w="82550" h="63500" prst="divot"/>
            <a:bevelB/>
          </a:sp3d>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14400"/>
            <a:ext cx="6400800" cy="4191000"/>
          </a:xfrm>
        </p:spPr>
        <p:txBody>
          <a:bodyPr>
            <a:normAutofit lnSpcReduction="10000"/>
          </a:bodyPr>
          <a:lstStyle/>
          <a:p>
            <a:r>
              <a:rPr lang="en-US" sz="8000" i="1" dirty="0" smtClean="0"/>
              <a:t>What is STEM Education?</a:t>
            </a:r>
          </a:p>
          <a:p>
            <a:endParaRPr lang="en-US" sz="20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Kimberly M. </a:t>
            </a:r>
            <a:r>
              <a:rPr lang="en-US" sz="2800" dirty="0" smtClean="0">
                <a:latin typeface="Times New Roman" pitchFamily="18" charset="0"/>
                <a:cs typeface="Times New Roman" pitchFamily="18" charset="0"/>
              </a:rPr>
              <a:t>Childs, Dean</a:t>
            </a:r>
          </a:p>
          <a:p>
            <a:r>
              <a:rPr lang="en-US" sz="2800" dirty="0" smtClean="0">
                <a:latin typeface="Times New Roman" pitchFamily="18" charset="0"/>
                <a:cs typeface="Times New Roman" pitchFamily="18" charset="0"/>
              </a:rPr>
              <a:t>College of Sciences and Mathematics</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Stephen F. Austin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i="1" dirty="0" smtClean="0"/>
              <a:t/>
            </a:r>
            <a:br>
              <a:rPr lang="en-US" b="1" i="1" dirty="0" smtClean="0"/>
            </a:br>
            <a:r>
              <a:rPr lang="en-US" b="1" i="1" dirty="0" smtClean="0"/>
              <a:t>Why the STEM Initiative?</a:t>
            </a:r>
            <a:br>
              <a:rPr lang="en-US" b="1" i="1" dirty="0" smtClean="0"/>
            </a:br>
            <a:endParaRPr lang="en-US" i="1" dirty="0"/>
          </a:p>
        </p:txBody>
      </p:sp>
      <p:sp>
        <p:nvSpPr>
          <p:cNvPr id="3" name="Content Placeholder 2"/>
          <p:cNvSpPr>
            <a:spLocks noGrp="1"/>
          </p:cNvSpPr>
          <p:nvPr>
            <p:ph idx="1"/>
          </p:nvPr>
        </p:nvSpPr>
        <p:spPr>
          <a:xfrm>
            <a:off x="457200" y="838200"/>
            <a:ext cx="8382000" cy="5334000"/>
          </a:xfrm>
        </p:spPr>
        <p:txBody>
          <a:bodyPr>
            <a:normAutofit/>
          </a:bodyPr>
          <a:lstStyle/>
          <a:p>
            <a:pPr>
              <a:buNone/>
            </a:pPr>
            <a:r>
              <a:rPr lang="en-US" dirty="0" smtClean="0"/>
              <a:t>	</a:t>
            </a:r>
            <a:r>
              <a:rPr lang="en-US" sz="2200" dirty="0" smtClean="0"/>
              <a:t>Although the United States has the most innovative and technologically efficient economy in the world, the STEM education system is failing to ensure that students have the knowledge and skills necessary to succeed in the 21</a:t>
            </a:r>
            <a:r>
              <a:rPr lang="en-US" sz="2200" baseline="30000" dirty="0" smtClean="0"/>
              <a:t>st</a:t>
            </a:r>
            <a:r>
              <a:rPr lang="en-US" sz="2200" dirty="0" smtClean="0"/>
              <a:t> century workforce .</a:t>
            </a:r>
          </a:p>
          <a:p>
            <a:pPr>
              <a:buNone/>
            </a:pPr>
            <a:r>
              <a:rPr lang="en-US" sz="2400" dirty="0" smtClean="0"/>
              <a:t>						</a:t>
            </a:r>
            <a:r>
              <a:rPr lang="en-US" sz="1800" dirty="0" smtClean="0"/>
              <a:t>(National Science Board, 2007</a:t>
            </a:r>
            <a:r>
              <a:rPr lang="en-US" sz="2400" dirty="0" smtClean="0"/>
              <a:t>). </a:t>
            </a:r>
          </a:p>
          <a:p>
            <a:pPr>
              <a:buNone/>
            </a:pPr>
            <a:r>
              <a:rPr lang="en-US" sz="2400" dirty="0" smtClean="0"/>
              <a:t>	Fifteen-year-olds in the United Stated ranked 25</a:t>
            </a:r>
            <a:r>
              <a:rPr lang="en-US" sz="2400" baseline="30000" dirty="0" smtClean="0"/>
              <a:t>th</a:t>
            </a:r>
            <a:r>
              <a:rPr lang="en-US" sz="2400" dirty="0" smtClean="0"/>
              <a:t> among peers from 34 countries on the Program for International Student Assessment, while China’s Shanghai finished at the top. </a:t>
            </a:r>
          </a:p>
          <a:p>
            <a:pPr>
              <a:buNone/>
            </a:pPr>
            <a:r>
              <a:rPr lang="en-US" sz="2400" dirty="0" smtClean="0"/>
              <a:t>						</a:t>
            </a:r>
            <a:r>
              <a:rPr lang="en-US" sz="1800" dirty="0" smtClean="0"/>
              <a:t>(Bloomberg, 2010)</a:t>
            </a:r>
            <a:endParaRPr lang="en-US" sz="2400" dirty="0" smtClean="0"/>
          </a:p>
          <a:p>
            <a:pPr>
              <a:buNone/>
            </a:pPr>
            <a:r>
              <a:rPr lang="en-US" sz="2400" dirty="0" smtClean="0"/>
              <a:t>	Only 3 of the current top 10 college majors are categorized as science, technology, engineering or mathematics: Nursing – 3</a:t>
            </a:r>
            <a:r>
              <a:rPr lang="en-US" sz="2400" baseline="30000" dirty="0" smtClean="0"/>
              <a:t>rd</a:t>
            </a:r>
            <a:r>
              <a:rPr lang="en-US" sz="2400" dirty="0" smtClean="0"/>
              <a:t>, Biology – 4</a:t>
            </a:r>
            <a:r>
              <a:rPr lang="en-US" sz="2400" baseline="30000" dirty="0" smtClean="0"/>
              <a:t>th</a:t>
            </a:r>
            <a:r>
              <a:rPr lang="en-US" sz="2400" dirty="0" smtClean="0"/>
              <a:t>, and information technology – 10</a:t>
            </a:r>
            <a:r>
              <a:rPr lang="en-US" sz="2400" baseline="30000" dirty="0" smtClean="0"/>
              <a:t>th</a:t>
            </a:r>
            <a:r>
              <a:rPr lang="en-US" sz="2400" dirty="0" smtClean="0"/>
              <a:t>.</a:t>
            </a:r>
          </a:p>
          <a:p>
            <a:pPr>
              <a:buNone/>
            </a:pPr>
            <a:r>
              <a:rPr lang="en-US" sz="2400" dirty="0" smtClean="0"/>
              <a:t>						</a:t>
            </a:r>
            <a:r>
              <a:rPr lang="en-US" sz="1800" dirty="0" smtClean="0"/>
              <a:t>(Princeton Review, 2010)</a:t>
            </a:r>
            <a:endParaRPr lang="en-US" dirty="0"/>
          </a:p>
        </p:txBody>
      </p:sp>
    </p:spTree>
    <p:extLst>
      <p:ext uri="{BB962C8B-B14F-4D97-AF65-F5344CB8AC3E}">
        <p14:creationId xmlns:p14="http://schemas.microsoft.com/office/powerpoint/2010/main" val="11797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325562"/>
          </a:xfrm>
        </p:spPr>
        <p:txBody>
          <a:bodyPr>
            <a:noAutofit/>
          </a:bodyPr>
          <a:lstStyle/>
          <a:p>
            <a:pPr eaLnBrk="1" hangingPunct="1"/>
            <a:r>
              <a:rPr lang="en-US" sz="3200" b="1" i="1" dirty="0" smtClean="0"/>
              <a:t>Where does this put us? </a:t>
            </a:r>
            <a:br>
              <a:rPr lang="en-US" sz="3200" b="1" i="1" dirty="0" smtClean="0"/>
            </a:br>
            <a:r>
              <a:rPr lang="en-US" sz="3200" b="1" i="1" dirty="0" smtClean="0"/>
              <a:t>We have a precedent to embrace change … Sputnik!</a:t>
            </a:r>
          </a:p>
        </p:txBody>
      </p:sp>
      <p:sp>
        <p:nvSpPr>
          <p:cNvPr id="14339" name="Rectangle 3"/>
          <p:cNvSpPr>
            <a:spLocks noGrp="1" noChangeArrowheads="1"/>
          </p:cNvSpPr>
          <p:nvPr>
            <p:ph type="body" idx="1"/>
          </p:nvPr>
        </p:nvSpPr>
        <p:spPr>
          <a:xfrm>
            <a:off x="457200" y="1752600"/>
            <a:ext cx="8229600" cy="5257800"/>
          </a:xfrm>
        </p:spPr>
        <p:txBody>
          <a:bodyPr/>
          <a:lstStyle/>
          <a:p>
            <a:pPr eaLnBrk="1" hangingPunct="1">
              <a:lnSpc>
                <a:spcPct val="90000"/>
              </a:lnSpc>
            </a:pPr>
            <a:r>
              <a:rPr lang="en-US" sz="2600" dirty="0" smtClean="0"/>
              <a:t>Precedent-shattering Federal assistance to education was provided via agencies such as the Department of Defense (National Defense Education Act)  and the National Science Foundation.</a:t>
            </a:r>
          </a:p>
          <a:p>
            <a:pPr eaLnBrk="1" hangingPunct="1">
              <a:lnSpc>
                <a:spcPct val="90000"/>
              </a:lnSpc>
            </a:pPr>
            <a:r>
              <a:rPr lang="en-US" sz="2600" dirty="0" smtClean="0"/>
              <a:t>New curricula in mathematics and science were researched, field-tested, and implemented.</a:t>
            </a:r>
          </a:p>
          <a:p>
            <a:pPr eaLnBrk="1" hangingPunct="1">
              <a:lnSpc>
                <a:spcPct val="90000"/>
              </a:lnSpc>
            </a:pPr>
            <a:r>
              <a:rPr lang="en-US" sz="2600" dirty="0" smtClean="0"/>
              <a:t>A national movement to improve the teaching and learning of these core disciplines emerged. </a:t>
            </a:r>
          </a:p>
          <a:p>
            <a:pPr eaLnBrk="1" hangingPunct="1">
              <a:lnSpc>
                <a:spcPct val="90000"/>
              </a:lnSpc>
            </a:pPr>
            <a:r>
              <a:rPr lang="en-US" sz="2600" dirty="0" smtClean="0"/>
              <a:t>The number of qualified graduates in STEM fields surged.</a:t>
            </a:r>
          </a:p>
        </p:txBody>
      </p:sp>
    </p:spTree>
    <p:extLst>
      <p:ext uri="{BB962C8B-B14F-4D97-AF65-F5344CB8AC3E}">
        <p14:creationId xmlns:p14="http://schemas.microsoft.com/office/powerpoint/2010/main" val="4170362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3800" b="1" i="1" dirty="0" smtClean="0"/>
              <a:t>Recommendations from the </a:t>
            </a:r>
            <a:br>
              <a:rPr lang="en-US" sz="3800" b="1" i="1" dirty="0" smtClean="0"/>
            </a:br>
            <a:r>
              <a:rPr lang="en-US" sz="3800" b="1" i="1" dirty="0" smtClean="0"/>
              <a:t>National Science Board:</a:t>
            </a:r>
          </a:p>
        </p:txBody>
      </p:sp>
      <p:sp>
        <p:nvSpPr>
          <p:cNvPr id="15363" name="Rectangle 3"/>
          <p:cNvSpPr>
            <a:spLocks noGrp="1" noChangeArrowheads="1"/>
          </p:cNvSpPr>
          <p:nvPr>
            <p:ph type="body" idx="1"/>
          </p:nvPr>
        </p:nvSpPr>
        <p:spPr>
          <a:xfrm>
            <a:off x="457200" y="1752600"/>
            <a:ext cx="8229600" cy="4191000"/>
          </a:xfrm>
        </p:spPr>
        <p:txBody>
          <a:bodyPr>
            <a:normAutofit/>
          </a:bodyPr>
          <a:lstStyle/>
          <a:p>
            <a:pPr marL="0" indent="0" eaLnBrk="1" hangingPunct="1">
              <a:lnSpc>
                <a:spcPct val="90000"/>
              </a:lnSpc>
              <a:buNone/>
            </a:pPr>
            <a:r>
              <a:rPr lang="en-US" sz="3000" i="1" dirty="0" smtClean="0"/>
              <a:t>The National Science Foundation must exercise a significant leadership role in three areas:</a:t>
            </a:r>
          </a:p>
          <a:p>
            <a:pPr marL="0" indent="0" eaLnBrk="1" hangingPunct="1">
              <a:lnSpc>
                <a:spcPct val="90000"/>
              </a:lnSpc>
              <a:buNone/>
            </a:pPr>
            <a:endParaRPr lang="en-US" sz="1400" i="1" dirty="0" smtClean="0"/>
          </a:p>
          <a:p>
            <a:pPr marL="514350" indent="-514350" eaLnBrk="1" hangingPunct="1">
              <a:lnSpc>
                <a:spcPct val="90000"/>
              </a:lnSpc>
              <a:buFont typeface="+mj-lt"/>
              <a:buAutoNum type="arabicParenR"/>
            </a:pPr>
            <a:r>
              <a:rPr lang="en-US" sz="2800" dirty="0" smtClean="0"/>
              <a:t>Research on learning and educational practice and the development of instructional materials; </a:t>
            </a:r>
          </a:p>
          <a:p>
            <a:pPr marL="514350" indent="-514350" eaLnBrk="1" hangingPunct="1">
              <a:lnSpc>
                <a:spcPct val="90000"/>
              </a:lnSpc>
              <a:buFont typeface="+mj-lt"/>
              <a:buAutoNum type="arabicParenR"/>
            </a:pPr>
            <a:r>
              <a:rPr lang="en-US" sz="2800" dirty="0"/>
              <a:t>D</a:t>
            </a:r>
            <a:r>
              <a:rPr lang="en-US" sz="2800" dirty="0" smtClean="0"/>
              <a:t>evelopment of human capital in STEM fields, including STEM teachers; and </a:t>
            </a:r>
          </a:p>
          <a:p>
            <a:pPr marL="514350" indent="-514350" eaLnBrk="1" hangingPunct="1">
              <a:lnSpc>
                <a:spcPct val="90000"/>
              </a:lnSpc>
              <a:buFont typeface="+mj-lt"/>
              <a:buAutoNum type="arabicParenR"/>
            </a:pPr>
            <a:r>
              <a:rPr lang="en-US" sz="2800" dirty="0"/>
              <a:t>I</a:t>
            </a:r>
            <a:r>
              <a:rPr lang="en-US" sz="2800" dirty="0" smtClean="0"/>
              <a:t>mprovement of public appreciation for and understanding of STEM.</a:t>
            </a:r>
          </a:p>
        </p:txBody>
      </p:sp>
    </p:spTree>
    <p:extLst>
      <p:ext uri="{BB962C8B-B14F-4D97-AF65-F5344CB8AC3E}">
        <p14:creationId xmlns:p14="http://schemas.microsoft.com/office/powerpoint/2010/main" val="218178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457201"/>
            <a:ext cx="8229600" cy="5029200"/>
          </a:xfrm>
        </p:spPr>
        <p:txBody>
          <a:bodyPr>
            <a:normAutofit/>
          </a:bodyPr>
          <a:lstStyle/>
          <a:p>
            <a:pPr eaLnBrk="1" hangingPunct="1">
              <a:lnSpc>
                <a:spcPct val="90000"/>
              </a:lnSpc>
              <a:buFont typeface="Wingdings" pitchFamily="2" charset="2"/>
              <a:buNone/>
            </a:pPr>
            <a:r>
              <a:rPr lang="en-US" sz="3600" b="1" i="1" dirty="0" smtClean="0"/>
              <a:t>In Summary</a:t>
            </a:r>
            <a:r>
              <a:rPr lang="en-US" sz="3600" b="1" dirty="0" smtClean="0"/>
              <a:t>:</a:t>
            </a:r>
          </a:p>
          <a:p>
            <a:pPr eaLnBrk="1" hangingPunct="1">
              <a:lnSpc>
                <a:spcPct val="90000"/>
              </a:lnSpc>
              <a:buFont typeface="Wingdings" pitchFamily="2" charset="2"/>
              <a:buNone/>
            </a:pPr>
            <a:endParaRPr lang="en-US" sz="2400" b="1" dirty="0"/>
          </a:p>
          <a:p>
            <a:pPr eaLnBrk="1" hangingPunct="1">
              <a:lnSpc>
                <a:spcPct val="90000"/>
              </a:lnSpc>
              <a:buFont typeface="Wingdings" pitchFamily="2" charset="2"/>
              <a:buNone/>
            </a:pPr>
            <a:r>
              <a:rPr lang="en-US" sz="2800" dirty="0" smtClean="0"/>
              <a:t>To have a well-trained workforce, we must educate</a:t>
            </a:r>
          </a:p>
          <a:p>
            <a:pPr eaLnBrk="1" hangingPunct="1">
              <a:lnSpc>
                <a:spcPct val="90000"/>
              </a:lnSpc>
              <a:buFont typeface="Wingdings" pitchFamily="2" charset="2"/>
              <a:buNone/>
            </a:pPr>
            <a:r>
              <a:rPr lang="en-US" sz="2800" dirty="0" smtClean="0"/>
              <a:t>undergraduates in STEM fields, preparing them </a:t>
            </a:r>
          </a:p>
          <a:p>
            <a:pPr eaLnBrk="1" hangingPunct="1">
              <a:lnSpc>
                <a:spcPct val="90000"/>
              </a:lnSpc>
              <a:buFont typeface="Wingdings" pitchFamily="2" charset="2"/>
              <a:buNone/>
            </a:pPr>
            <a:endParaRPr lang="en-US" sz="1400" dirty="0" smtClean="0"/>
          </a:p>
          <a:p>
            <a:pPr>
              <a:lnSpc>
                <a:spcPct val="90000"/>
              </a:lnSpc>
            </a:pPr>
            <a:r>
              <a:rPr lang="en-US" sz="2800" dirty="0"/>
              <a:t>a</a:t>
            </a:r>
            <a:r>
              <a:rPr lang="en-US" sz="2800" dirty="0" smtClean="0"/>
              <a:t>s K – 12 math/science teachers, </a:t>
            </a:r>
          </a:p>
          <a:p>
            <a:pPr>
              <a:lnSpc>
                <a:spcPct val="90000"/>
              </a:lnSpc>
            </a:pPr>
            <a:r>
              <a:rPr lang="en-US" sz="2800" dirty="0" smtClean="0"/>
              <a:t>for graduate education that leads to a professional career as an academic or research scientist, or</a:t>
            </a:r>
          </a:p>
          <a:p>
            <a:pPr>
              <a:lnSpc>
                <a:spcPct val="90000"/>
              </a:lnSpc>
            </a:pPr>
            <a:r>
              <a:rPr lang="en-US" sz="2800" dirty="0" smtClean="0"/>
              <a:t>for the increasing number of jobs that require scientific and technological expertise. </a:t>
            </a:r>
          </a:p>
          <a:p>
            <a:pPr eaLnBrk="1" hangingPunct="1">
              <a:lnSpc>
                <a:spcPct val="90000"/>
              </a:lnSpc>
              <a:buFont typeface="Wingdings" pitchFamily="2" charset="2"/>
              <a:buNone/>
            </a:pPr>
            <a:endParaRPr lang="en-US" sz="2000" i="1" dirty="0" smtClean="0"/>
          </a:p>
          <a:p>
            <a:pPr algn="r" eaLnBrk="1" hangingPunct="1">
              <a:lnSpc>
                <a:spcPct val="90000"/>
              </a:lnSpc>
              <a:buFont typeface="Wingdings" pitchFamily="2" charset="2"/>
              <a:buNone/>
            </a:pPr>
            <a:r>
              <a:rPr lang="en-US" sz="1400" i="1" dirty="0" smtClean="0"/>
              <a:t>(Subcommittee on Research of the Committee on Science U.S. House of Representatives, March 2006)</a:t>
            </a:r>
            <a:endParaRPr lang="en-US" sz="1400" b="1" i="1" dirty="0" smtClean="0"/>
          </a:p>
          <a:p>
            <a:pPr eaLnBrk="1" hangingPunct="1">
              <a:lnSpc>
                <a:spcPct val="90000"/>
              </a:lnSpc>
            </a:pPr>
            <a:endParaRPr lang="en-US" sz="1200" dirty="0" smtClean="0"/>
          </a:p>
        </p:txBody>
      </p:sp>
    </p:spTree>
    <p:extLst>
      <p:ext uri="{BB962C8B-B14F-4D97-AF65-F5344CB8AC3E}">
        <p14:creationId xmlns:p14="http://schemas.microsoft.com/office/powerpoint/2010/main" val="13794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229600" cy="1524000"/>
          </a:xfrm>
        </p:spPr>
        <p:txBody>
          <a:bodyPr>
            <a:normAutofit/>
          </a:bodyPr>
          <a:lstStyle/>
          <a:p>
            <a:pPr algn="ctr" eaLnBrk="1" hangingPunct="1"/>
            <a:r>
              <a:rPr lang="en-US" sz="3100" b="1" i="1" dirty="0" smtClean="0">
                <a:solidFill>
                  <a:schemeClr val="tx1"/>
                </a:solidFill>
              </a:rPr>
              <a:t>Announcing …</a:t>
            </a:r>
            <a:r>
              <a:rPr lang="en-US" sz="3100" b="1" i="1" dirty="0" smtClean="0">
                <a:solidFill>
                  <a:schemeClr val="tx1"/>
                </a:solidFill>
              </a:rPr>
              <a:t/>
            </a:r>
            <a:br>
              <a:rPr lang="en-US" sz="3100" b="1" i="1" dirty="0" smtClean="0">
                <a:solidFill>
                  <a:schemeClr val="tx1"/>
                </a:solidFill>
              </a:rPr>
            </a:br>
            <a:r>
              <a:rPr lang="en-US" sz="3800" b="1" i="1" dirty="0" smtClean="0">
                <a:solidFill>
                  <a:schemeClr val="tx1"/>
                </a:solidFill>
              </a:rPr>
              <a:t>The </a:t>
            </a:r>
            <a:r>
              <a:rPr lang="en-US" sz="3800" b="1" i="1" dirty="0" smtClean="0">
                <a:solidFill>
                  <a:schemeClr val="tx1"/>
                </a:solidFill>
              </a:rPr>
              <a:t>STEM Research and Learning Center</a:t>
            </a:r>
          </a:p>
        </p:txBody>
      </p:sp>
      <p:sp>
        <p:nvSpPr>
          <p:cNvPr id="34819" name="Rectangle 3"/>
          <p:cNvSpPr>
            <a:spLocks noGrp="1" noChangeArrowheads="1"/>
          </p:cNvSpPr>
          <p:nvPr>
            <p:ph type="body" idx="1"/>
          </p:nvPr>
        </p:nvSpPr>
        <p:spPr>
          <a:xfrm>
            <a:off x="304800" y="2209800"/>
            <a:ext cx="8382000" cy="3276600"/>
          </a:xfrm>
        </p:spPr>
        <p:txBody>
          <a:bodyPr>
            <a:normAutofit/>
          </a:bodyPr>
          <a:lstStyle/>
          <a:p>
            <a:pPr eaLnBrk="1" hangingPunct="1">
              <a:buFont typeface="Wingdings" pitchFamily="2" charset="2"/>
              <a:buNone/>
            </a:pPr>
            <a:r>
              <a:rPr lang="en-US" b="1" i="1" dirty="0" smtClean="0"/>
              <a:t>   </a:t>
            </a:r>
            <a:r>
              <a:rPr lang="en-US" i="1" dirty="0" smtClean="0"/>
              <a:t>The primary goal of the Stephen F. Austin State University STEM Research and Learning Center is to increase the number of students who are interested in science, technology, engineering, and mathematics, and who are academically prepared to enter STEM careers.</a:t>
            </a:r>
            <a:r>
              <a:rPr lang="en-US" dirty="0" smtClean="0"/>
              <a:t> </a:t>
            </a:r>
          </a:p>
        </p:txBody>
      </p:sp>
    </p:spTree>
    <p:extLst>
      <p:ext uri="{BB962C8B-B14F-4D97-AF65-F5344CB8AC3E}">
        <p14:creationId xmlns:p14="http://schemas.microsoft.com/office/powerpoint/2010/main" val="236641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00" t="27333" r="63500" b="10667"/>
          <a:stretch>
            <a:fillRect/>
          </a:stretch>
        </p:blipFill>
        <p:spPr bwMode="auto">
          <a:xfrm>
            <a:off x="1524000" y="381000"/>
            <a:ext cx="6019800" cy="4443185"/>
          </a:xfrm>
          <a:prstGeom prst="rect">
            <a:avLst/>
          </a:prstGeom>
          <a:noFill/>
          <a:ln w="9525">
            <a:noFill/>
            <a:miter lim="800000"/>
            <a:headEnd/>
            <a:tailEnd/>
          </a:ln>
        </p:spPr>
      </p:pic>
      <p:sp>
        <p:nvSpPr>
          <p:cNvPr id="2" name="TextBox 1"/>
          <p:cNvSpPr txBox="1"/>
          <p:nvPr/>
        </p:nvSpPr>
        <p:spPr>
          <a:xfrm>
            <a:off x="1143000" y="4933950"/>
            <a:ext cx="6781800" cy="1015663"/>
          </a:xfrm>
          <a:prstGeom prst="rect">
            <a:avLst/>
          </a:prstGeom>
          <a:noFill/>
        </p:spPr>
        <p:txBody>
          <a:bodyPr wrap="square" rtlCol="0">
            <a:spAutoFit/>
          </a:bodyPr>
          <a:lstStyle/>
          <a:p>
            <a:pPr algn="ctr"/>
            <a:r>
              <a:rPr lang="en-US" sz="2200" b="1" dirty="0" smtClean="0"/>
              <a:t>Site of the SFA STEM Research and Learning Center  </a:t>
            </a:r>
          </a:p>
          <a:p>
            <a:pPr algn="ctr"/>
            <a:r>
              <a:rPr lang="en-US" dirty="0" smtClean="0"/>
              <a:t>Classrooms, auditorium, and administrative offices </a:t>
            </a:r>
            <a:r>
              <a:rPr lang="en-US" dirty="0" smtClean="0"/>
              <a:t>are located </a:t>
            </a:r>
            <a:endParaRPr lang="en-US" dirty="0" smtClean="0"/>
          </a:p>
          <a:p>
            <a:pPr algn="ctr"/>
            <a:r>
              <a:rPr lang="en-US" dirty="0" smtClean="0"/>
              <a:t>on the first floor of the Math Building.</a:t>
            </a:r>
            <a:endParaRPr lang="en-US" dirty="0"/>
          </a:p>
        </p:txBody>
      </p:sp>
    </p:spTree>
    <p:extLst>
      <p:ext uri="{BB962C8B-B14F-4D97-AF65-F5344CB8AC3E}">
        <p14:creationId xmlns:p14="http://schemas.microsoft.com/office/powerpoint/2010/main" val="3203854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982" y="228600"/>
            <a:ext cx="656989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47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loximages.chicago2.vip.townnews.com/dailysentinel.com/content/tncms/assets/editorial/6/5c/bde/65cbdeae-3c91-11e0-9397-001cc4c03286-revisions/4d606f5fe88d5.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
            <a:ext cx="5181600" cy="3733800"/>
          </a:xfrm>
          <a:prstGeom prst="rect">
            <a:avLst/>
          </a:prstGeom>
          <a:noFill/>
          <a:ln>
            <a:noFill/>
          </a:ln>
        </p:spPr>
      </p:pic>
      <p:sp>
        <p:nvSpPr>
          <p:cNvPr id="3" name="TextBox 2"/>
          <p:cNvSpPr txBox="1"/>
          <p:nvPr/>
        </p:nvSpPr>
        <p:spPr>
          <a:xfrm>
            <a:off x="6019800" y="1076116"/>
            <a:ext cx="2590800" cy="3046988"/>
          </a:xfrm>
          <a:prstGeom prst="rect">
            <a:avLst/>
          </a:prstGeom>
          <a:noFill/>
        </p:spPr>
        <p:txBody>
          <a:bodyPr wrap="square" rtlCol="0">
            <a:spAutoFit/>
          </a:bodyPr>
          <a:lstStyle/>
          <a:p>
            <a:r>
              <a:rPr lang="en-US" sz="1600" dirty="0" smtClean="0"/>
              <a:t>Young Girl </a:t>
            </a:r>
            <a:r>
              <a:rPr lang="en-US" sz="1600" dirty="0"/>
              <a:t>S</a:t>
            </a:r>
            <a:r>
              <a:rPr lang="en-US" sz="1600" dirty="0" smtClean="0"/>
              <a:t>couts are up to their elbows in a lesson on polymers using corn starch and water.  These girls and approximately 90 other Scouts from around the area participated in different sessions discussing polymers, metamorphosis, topology, probability, arithmetic, and measurement.  </a:t>
            </a:r>
            <a:endParaRPr lang="en-US" sz="1600" dirty="0"/>
          </a:p>
        </p:txBody>
      </p:sp>
      <p:sp>
        <p:nvSpPr>
          <p:cNvPr id="4" name="TextBox 3"/>
          <p:cNvSpPr txBox="1"/>
          <p:nvPr/>
        </p:nvSpPr>
        <p:spPr>
          <a:xfrm>
            <a:off x="990600" y="4495800"/>
            <a:ext cx="4419600" cy="923330"/>
          </a:xfrm>
          <a:prstGeom prst="rect">
            <a:avLst/>
          </a:prstGeom>
          <a:noFill/>
        </p:spPr>
        <p:txBody>
          <a:bodyPr wrap="square" rtlCol="0">
            <a:spAutoFit/>
          </a:bodyPr>
          <a:lstStyle/>
          <a:p>
            <a:pPr algn="ctr"/>
            <a:r>
              <a:rPr lang="en-US" dirty="0" smtClean="0"/>
              <a:t>SFA’s STEM Research and Learning Center hosted the first annual</a:t>
            </a:r>
          </a:p>
          <a:p>
            <a:pPr algn="ctr"/>
            <a:r>
              <a:rPr lang="en-US" dirty="0" smtClean="0"/>
              <a:t>“STEM Day at SFA!”</a:t>
            </a:r>
            <a:endParaRPr lang="en-US" dirty="0"/>
          </a:p>
        </p:txBody>
      </p:sp>
    </p:spTree>
    <p:extLst>
      <p:ext uri="{BB962C8B-B14F-4D97-AF65-F5344CB8AC3E}">
        <p14:creationId xmlns:p14="http://schemas.microsoft.com/office/powerpoint/2010/main" val="2178448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ozerlinda\Documents\STEM Center\STEM Day\STEM Day 2012\Pictures by HMeredith\robotics\DSC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846" y="1143000"/>
            <a:ext cx="5104031" cy="3402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5662" y="4648200"/>
            <a:ext cx="6248400" cy="1107996"/>
          </a:xfrm>
          <a:prstGeom prst="rect">
            <a:avLst/>
          </a:prstGeom>
          <a:noFill/>
        </p:spPr>
        <p:txBody>
          <a:bodyPr wrap="square" rtlCol="0">
            <a:spAutoFit/>
          </a:bodyPr>
          <a:lstStyle/>
          <a:p>
            <a:r>
              <a:rPr lang="en-US" sz="1600" i="1" dirty="0" smtClean="0"/>
              <a:t>East Texas high school students engage in activities and competitions with the goal to inspire them to pursue STEM careers.  Students interact with SFA STEM faculty members, graduate and undergraduate students, and professionals representing a variety of STEM-related fields</a:t>
            </a:r>
            <a:r>
              <a:rPr lang="en-US" dirty="0" smtClean="0"/>
              <a:t>.</a:t>
            </a:r>
            <a:endParaRPr lang="en-US" dirty="0"/>
          </a:p>
        </p:txBody>
      </p:sp>
      <p:sp>
        <p:nvSpPr>
          <p:cNvPr id="4" name="TextBox 3"/>
          <p:cNvSpPr txBox="1"/>
          <p:nvPr/>
        </p:nvSpPr>
        <p:spPr>
          <a:xfrm>
            <a:off x="1304306" y="533400"/>
            <a:ext cx="6248400" cy="523220"/>
          </a:xfrm>
          <a:prstGeom prst="rect">
            <a:avLst/>
          </a:prstGeom>
          <a:noFill/>
        </p:spPr>
        <p:txBody>
          <a:bodyPr wrap="square" rtlCol="0">
            <a:spAutoFit/>
          </a:bodyPr>
          <a:lstStyle/>
          <a:p>
            <a:pPr algn="ctr"/>
            <a:r>
              <a:rPr lang="en-US" sz="2800" b="1" dirty="0" smtClean="0"/>
              <a:t>STEM Day:  Science Explosion</a:t>
            </a:r>
            <a:endParaRPr lang="en-US" sz="2800" b="1" dirty="0"/>
          </a:p>
        </p:txBody>
      </p:sp>
    </p:spTree>
    <p:extLst>
      <p:ext uri="{BB962C8B-B14F-4D97-AF65-F5344CB8AC3E}">
        <p14:creationId xmlns:p14="http://schemas.microsoft.com/office/powerpoint/2010/main" val="112233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ozerlinda\Dropbox\iMAS Academy Pictures\iMAS Photos\SFA iMAS Pictures\HDM_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429000"/>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oozerlinda\Dropbox\iMAS Academy Pictures\iMAS Photos\SFA iMAS Pictures\HDM_0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990600"/>
            <a:ext cx="2635049" cy="3952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762000"/>
            <a:ext cx="4724400" cy="800219"/>
          </a:xfrm>
          <a:prstGeom prst="rect">
            <a:avLst/>
          </a:prstGeom>
          <a:noFill/>
        </p:spPr>
        <p:txBody>
          <a:bodyPr wrap="square" rtlCol="0">
            <a:spAutoFit/>
          </a:bodyPr>
          <a:lstStyle/>
          <a:p>
            <a:pPr algn="ctr"/>
            <a:r>
              <a:rPr lang="en-US" sz="2800" b="1" dirty="0" err="1" smtClean="0"/>
              <a:t>iMAS</a:t>
            </a:r>
            <a:r>
              <a:rPr lang="en-US" sz="2800" b="1" dirty="0" smtClean="0"/>
              <a:t> Academy</a:t>
            </a:r>
          </a:p>
          <a:p>
            <a:pPr algn="ctr"/>
            <a:r>
              <a:rPr lang="en-US" i="1" dirty="0" smtClean="0"/>
              <a:t>(Investigations in Mathematics and Science)</a:t>
            </a:r>
            <a:endParaRPr lang="en-US" i="1" dirty="0"/>
          </a:p>
        </p:txBody>
      </p:sp>
      <p:sp>
        <p:nvSpPr>
          <p:cNvPr id="3" name="TextBox 2"/>
          <p:cNvSpPr txBox="1"/>
          <p:nvPr/>
        </p:nvSpPr>
        <p:spPr>
          <a:xfrm>
            <a:off x="1676400" y="2133600"/>
            <a:ext cx="3657600" cy="369332"/>
          </a:xfrm>
          <a:prstGeom prst="rect">
            <a:avLst/>
          </a:prstGeom>
          <a:noFill/>
        </p:spPr>
        <p:txBody>
          <a:bodyPr wrap="square" rtlCol="0">
            <a:spAutoFit/>
          </a:bodyPr>
          <a:lstStyle/>
          <a:p>
            <a:endParaRPr lang="en-US" dirty="0"/>
          </a:p>
        </p:txBody>
      </p:sp>
      <p:sp>
        <p:nvSpPr>
          <p:cNvPr id="4" name="TextBox 3"/>
          <p:cNvSpPr txBox="1"/>
          <p:nvPr/>
        </p:nvSpPr>
        <p:spPr>
          <a:xfrm>
            <a:off x="609600" y="1676400"/>
            <a:ext cx="4572000" cy="1569660"/>
          </a:xfrm>
          <a:prstGeom prst="rect">
            <a:avLst/>
          </a:prstGeom>
          <a:noFill/>
        </p:spPr>
        <p:txBody>
          <a:bodyPr wrap="square" rtlCol="0">
            <a:spAutoFit/>
          </a:bodyPr>
          <a:lstStyle/>
          <a:p>
            <a:r>
              <a:rPr lang="en-US" sz="1600" i="1" dirty="0" smtClean="0"/>
              <a:t>Middle-level students from area East Texas school districts attend a one-week camp where they have an opportunity to learn critical thinking and problem solving in science and math while “investigating” STEM careers in forensic science, engineering, nursing, astrology, and biology.</a:t>
            </a:r>
            <a:endParaRPr lang="en-US" sz="1600" i="1" dirty="0"/>
          </a:p>
        </p:txBody>
      </p:sp>
    </p:spTree>
    <p:extLst>
      <p:ext uri="{BB962C8B-B14F-4D97-AF65-F5344CB8AC3E}">
        <p14:creationId xmlns:p14="http://schemas.microsoft.com/office/powerpoint/2010/main" val="177114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z="3800" b="1" i="1" dirty="0" smtClean="0"/>
              <a:t>Science, Technology, Engineering, and Mathematics</a:t>
            </a:r>
          </a:p>
        </p:txBody>
      </p:sp>
      <p:sp>
        <p:nvSpPr>
          <p:cNvPr id="5123" name="Rectangle 3"/>
          <p:cNvSpPr>
            <a:spLocks noGrp="1" noChangeArrowheads="1"/>
          </p:cNvSpPr>
          <p:nvPr>
            <p:ph type="body" idx="1"/>
          </p:nvPr>
        </p:nvSpPr>
        <p:spPr>
          <a:xfrm>
            <a:off x="457200" y="1600200"/>
            <a:ext cx="8229600" cy="3886200"/>
          </a:xfrm>
        </p:spPr>
        <p:txBody>
          <a:bodyPr>
            <a:normAutofit fontScale="92500" lnSpcReduction="10000"/>
          </a:bodyPr>
          <a:lstStyle/>
          <a:p>
            <a:pPr eaLnBrk="1" hangingPunct="1">
              <a:lnSpc>
                <a:spcPct val="90000"/>
              </a:lnSpc>
              <a:buFont typeface="Wingdings" pitchFamily="2" charset="2"/>
              <a:buNone/>
            </a:pPr>
            <a:r>
              <a:rPr lang="en-US" dirty="0" smtClean="0"/>
              <a:t>   From a national perspective…</a:t>
            </a:r>
          </a:p>
          <a:p>
            <a:pPr eaLnBrk="1" hangingPunct="1">
              <a:lnSpc>
                <a:spcPct val="90000"/>
              </a:lnSpc>
              <a:buFont typeface="Wingdings" pitchFamily="2" charset="2"/>
              <a:buNone/>
            </a:pPr>
            <a:r>
              <a:rPr lang="en-US" dirty="0" smtClean="0"/>
              <a:t>	</a:t>
            </a:r>
          </a:p>
          <a:p>
            <a:pPr>
              <a:lnSpc>
                <a:spcPct val="90000"/>
              </a:lnSpc>
              <a:buFont typeface="Wingdings" pitchFamily="2" charset="2"/>
              <a:buChar char="Ø"/>
            </a:pPr>
            <a:r>
              <a:rPr lang="en-US" sz="2800" dirty="0" smtClean="0"/>
              <a:t>Today, more than ever before, science and mathematics  hold the key to our survival as a planet and our security and prosperity as a nation. </a:t>
            </a:r>
          </a:p>
          <a:p>
            <a:pPr>
              <a:lnSpc>
                <a:spcPct val="90000"/>
              </a:lnSpc>
              <a:buFont typeface="Wingdings" pitchFamily="2" charset="2"/>
              <a:buChar char="Ø"/>
            </a:pPr>
            <a:endParaRPr lang="en-US" sz="2800" dirty="0" smtClean="0"/>
          </a:p>
          <a:p>
            <a:pPr>
              <a:lnSpc>
                <a:spcPct val="90000"/>
              </a:lnSpc>
              <a:buFont typeface="Wingdings" pitchFamily="2" charset="2"/>
              <a:buChar char="Ø"/>
            </a:pPr>
            <a:r>
              <a:rPr lang="en-US" sz="2800" dirty="0" smtClean="0"/>
              <a:t>We need better aligned math and science classes and more math and science teachers. We must launch a national campaign to make math and science a national priority. As we must do so quickly … before it’s too late!</a:t>
            </a:r>
            <a:endParaRPr lang="en-US" dirty="0" smtClean="0"/>
          </a:p>
        </p:txBody>
      </p:sp>
    </p:spTree>
    <p:extLst>
      <p:ext uri="{BB962C8B-B14F-4D97-AF65-F5344CB8AC3E}">
        <p14:creationId xmlns:p14="http://schemas.microsoft.com/office/powerpoint/2010/main" val="3054552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ozerlinda\Documents\STEM Center\SMASH Camp\SMASH_2012\Photos\SMASHGro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676400"/>
            <a:ext cx="5447830" cy="3646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709136"/>
            <a:ext cx="5486400" cy="738664"/>
          </a:xfrm>
          <a:prstGeom prst="rect">
            <a:avLst/>
          </a:prstGeom>
          <a:noFill/>
        </p:spPr>
        <p:txBody>
          <a:bodyPr wrap="square" rtlCol="0">
            <a:spAutoFit/>
          </a:bodyPr>
          <a:lstStyle/>
          <a:p>
            <a:pPr algn="ctr"/>
            <a:r>
              <a:rPr lang="en-US" sz="2400" b="1" dirty="0" smtClean="0"/>
              <a:t>SMASH Camp</a:t>
            </a:r>
          </a:p>
          <a:p>
            <a:pPr algn="ctr"/>
            <a:r>
              <a:rPr lang="en-US" b="1" i="1" dirty="0" smtClean="0"/>
              <a:t>Summer Math and Science Highlights</a:t>
            </a:r>
            <a:endParaRPr lang="en-US" b="1" i="1" dirty="0"/>
          </a:p>
        </p:txBody>
      </p:sp>
      <p:sp>
        <p:nvSpPr>
          <p:cNvPr id="4" name="TextBox 3"/>
          <p:cNvSpPr txBox="1"/>
          <p:nvPr/>
        </p:nvSpPr>
        <p:spPr>
          <a:xfrm>
            <a:off x="685800" y="1718370"/>
            <a:ext cx="2133600" cy="3539430"/>
          </a:xfrm>
          <a:prstGeom prst="rect">
            <a:avLst/>
          </a:prstGeom>
          <a:noFill/>
        </p:spPr>
        <p:txBody>
          <a:bodyPr wrap="square" rtlCol="0">
            <a:spAutoFit/>
          </a:bodyPr>
          <a:lstStyle/>
          <a:p>
            <a:r>
              <a:rPr lang="en-US" sz="1600" i="1" dirty="0" smtClean="0"/>
              <a:t>Incoming SFA Freshmen majoring in a science discipline interact with SFA STEM faculty and district master teachers in activities to bridge the gap between high school and college-level content.  A “live-on-campus” experience allowing students to build a support structure of faculty and fellow students.</a:t>
            </a:r>
            <a:endParaRPr lang="en-US" sz="1600" i="1" dirty="0"/>
          </a:p>
        </p:txBody>
      </p:sp>
    </p:spTree>
    <p:extLst>
      <p:ext uri="{BB962C8B-B14F-4D97-AF65-F5344CB8AC3E}">
        <p14:creationId xmlns:p14="http://schemas.microsoft.com/office/powerpoint/2010/main" val="149435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BackupJuly11\My Pictures\2011_05_06\IMG_0911.JPG"/>
          <p:cNvPicPr/>
          <p:nvPr/>
        </p:nvPicPr>
        <p:blipFill rotWithShape="1">
          <a:blip r:embed="rId3" cstate="print">
            <a:extLst>
              <a:ext uri="{28A0092B-C50C-407E-A947-70E740481C1C}">
                <a14:useLocalDpi xmlns:a14="http://schemas.microsoft.com/office/drawing/2010/main" val="0"/>
              </a:ext>
            </a:extLst>
          </a:blip>
          <a:srcRect l="8632" r="-1" b="7941"/>
          <a:stretch/>
        </p:blipFill>
        <p:spPr bwMode="auto">
          <a:xfrm>
            <a:off x="3733800" y="685800"/>
            <a:ext cx="1809115" cy="2390775"/>
          </a:xfrm>
          <a:prstGeom prst="rect">
            <a:avLst/>
          </a:prstGeom>
          <a:noFill/>
          <a:ln>
            <a:noFill/>
          </a:ln>
          <a:extLst>
            <a:ext uri="{53640926-AAD7-44D8-BBD7-CCE9431645EC}">
              <a14:shadowObscured xmlns:a14="http://schemas.microsoft.com/office/drawing/2010/main"/>
            </a:ext>
          </a:extLst>
        </p:spPr>
      </p:pic>
      <p:pic>
        <p:nvPicPr>
          <p:cNvPr id="4098" name="Picture 2" descr="C:\Users\boozerlinda\Documents\STEM Center\Geology\Cave Camp\CaveCampPics\Cav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714625"/>
            <a:ext cx="3827483" cy="2870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2.sphotos.ak.fbcdn.net/hphotos-ak-snc1/9021_599848432158_38715489_35217889_3160144_n.jpg"/>
          <p:cNvPicPr/>
          <p:nvPr/>
        </p:nvPicPr>
        <p:blipFill rotWithShape="1">
          <a:blip r:embed="rId5">
            <a:extLst>
              <a:ext uri="{28A0092B-C50C-407E-A947-70E740481C1C}">
                <a14:useLocalDpi xmlns:a14="http://schemas.microsoft.com/office/drawing/2010/main" val="0"/>
              </a:ext>
            </a:extLst>
          </a:blip>
          <a:srcRect l="10005" t="65" r="29239" b="5944"/>
          <a:stretch/>
        </p:blipFill>
        <p:spPr bwMode="auto">
          <a:xfrm>
            <a:off x="6172200" y="533400"/>
            <a:ext cx="2333625" cy="24384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781792" y="685800"/>
            <a:ext cx="2209800" cy="461665"/>
          </a:xfrm>
          <a:prstGeom prst="rect">
            <a:avLst/>
          </a:prstGeom>
          <a:noFill/>
        </p:spPr>
        <p:txBody>
          <a:bodyPr wrap="square" rtlCol="0">
            <a:spAutoFit/>
          </a:bodyPr>
          <a:lstStyle/>
          <a:p>
            <a:pPr algn="ctr"/>
            <a:r>
              <a:rPr lang="en-US" sz="2400" b="1" dirty="0" smtClean="0"/>
              <a:t>SFA Cave Camp</a:t>
            </a:r>
            <a:endParaRPr lang="en-US" sz="2400" b="1" dirty="0"/>
          </a:p>
        </p:txBody>
      </p:sp>
      <p:sp>
        <p:nvSpPr>
          <p:cNvPr id="5" name="TextBox 4"/>
          <p:cNvSpPr txBox="1"/>
          <p:nvPr/>
        </p:nvSpPr>
        <p:spPr>
          <a:xfrm>
            <a:off x="762000" y="1553081"/>
            <a:ext cx="2362200" cy="3046988"/>
          </a:xfrm>
          <a:prstGeom prst="rect">
            <a:avLst/>
          </a:prstGeom>
          <a:noFill/>
        </p:spPr>
        <p:txBody>
          <a:bodyPr wrap="square" rtlCol="0">
            <a:spAutoFit/>
          </a:bodyPr>
          <a:lstStyle/>
          <a:p>
            <a:r>
              <a:rPr lang="en-US" sz="1600" i="1" dirty="0" smtClean="0"/>
              <a:t>A week-long workshop for freshmen entering SFA designed to provide students with hands-on field experience in natural science.  Each day of camp is filled with physical activity including hiking, cave exploration, kayaking and data collection at Colorado Bend State Park, Texas.</a:t>
            </a:r>
            <a:endParaRPr lang="en-US" sz="1600" i="1" dirty="0"/>
          </a:p>
        </p:txBody>
      </p:sp>
    </p:spTree>
    <p:extLst>
      <p:ext uri="{BB962C8B-B14F-4D97-AF65-F5344CB8AC3E}">
        <p14:creationId xmlns:p14="http://schemas.microsoft.com/office/powerpoint/2010/main" val="103238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800" b="1" i="1" dirty="0" smtClean="0"/>
              <a:t>We Believe…</a:t>
            </a:r>
            <a:endParaRPr lang="en-US" sz="4800" b="1" i="1" dirty="0"/>
          </a:p>
        </p:txBody>
      </p:sp>
      <p:sp>
        <p:nvSpPr>
          <p:cNvPr id="3" name="Content Placeholder 2"/>
          <p:cNvSpPr>
            <a:spLocks noGrp="1"/>
          </p:cNvSpPr>
          <p:nvPr>
            <p:ph idx="1"/>
          </p:nvPr>
        </p:nvSpPr>
        <p:spPr>
          <a:xfrm>
            <a:off x="457200" y="1143000"/>
            <a:ext cx="8229600" cy="5715000"/>
          </a:xfrm>
        </p:spPr>
        <p:txBody>
          <a:bodyPr/>
          <a:lstStyle/>
          <a:p>
            <a:pPr algn="ctr">
              <a:buNone/>
            </a:pPr>
            <a:endParaRPr lang="en-US" sz="1600" dirty="0" smtClean="0"/>
          </a:p>
          <a:p>
            <a:pPr algn="ctr">
              <a:buNone/>
            </a:pPr>
            <a:r>
              <a:rPr lang="en-US" sz="3600" b="1" i="1" dirty="0" smtClean="0">
                <a:latin typeface="Times New Roman" pitchFamily="18" charset="0"/>
                <a:cs typeface="Times New Roman" pitchFamily="18" charset="0"/>
              </a:rPr>
              <a:t>What I do today is important because I am paying a day of my life for it.</a:t>
            </a:r>
          </a:p>
          <a:p>
            <a:pPr algn="ctr">
              <a:buNone/>
            </a:pPr>
            <a:endParaRPr lang="en-US" sz="3600" b="1" i="1" dirty="0" smtClean="0">
              <a:latin typeface="Times New Roman" pitchFamily="18" charset="0"/>
              <a:cs typeface="Times New Roman" pitchFamily="18" charset="0"/>
            </a:endParaRPr>
          </a:p>
          <a:p>
            <a:pPr algn="ctr">
              <a:buNone/>
            </a:pPr>
            <a:r>
              <a:rPr lang="en-US" sz="3600" b="1" i="1" dirty="0" smtClean="0">
                <a:latin typeface="Times New Roman" pitchFamily="18" charset="0"/>
                <a:cs typeface="Times New Roman" pitchFamily="18" charset="0"/>
              </a:rPr>
              <a:t>What I accomplish must be worthwhile because the price is high.</a:t>
            </a:r>
          </a:p>
          <a:p>
            <a:pPr algn="ctr">
              <a:buNone/>
            </a:pPr>
            <a:endParaRPr lang="en-US" sz="2000" b="1" dirty="0" smtClean="0"/>
          </a:p>
          <a:p>
            <a:pPr algn="ctr">
              <a:buNone/>
            </a:pPr>
            <a:r>
              <a:rPr lang="en-US" sz="2400" b="1" dirty="0" smtClean="0"/>
              <a:t>					                          </a:t>
            </a:r>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Anonymous</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7813"/>
            <a:ext cx="8229600" cy="865187"/>
          </a:xfrm>
        </p:spPr>
        <p:txBody>
          <a:bodyPr/>
          <a:lstStyle/>
          <a:p>
            <a:pPr eaLnBrk="1" hangingPunct="1"/>
            <a:r>
              <a:rPr lang="en-US" b="1" i="1" dirty="0" smtClean="0"/>
              <a:t>What we need …</a:t>
            </a:r>
          </a:p>
        </p:txBody>
      </p:sp>
      <p:sp>
        <p:nvSpPr>
          <p:cNvPr id="12291" name="Rectangle 3"/>
          <p:cNvSpPr>
            <a:spLocks noGrp="1" noChangeArrowheads="1"/>
          </p:cNvSpPr>
          <p:nvPr>
            <p:ph type="body" idx="1"/>
          </p:nvPr>
        </p:nvSpPr>
        <p:spPr>
          <a:xfrm>
            <a:off x="457200" y="1219200"/>
            <a:ext cx="8229600" cy="4495800"/>
          </a:xfrm>
        </p:spPr>
        <p:txBody>
          <a:bodyPr>
            <a:normAutofit lnSpcReduction="10000"/>
          </a:bodyPr>
          <a:lstStyle/>
          <a:p>
            <a:pPr eaLnBrk="1" hangingPunct="1">
              <a:lnSpc>
                <a:spcPct val="80000"/>
              </a:lnSpc>
              <a:buFont typeface="Wingdings" pitchFamily="2" charset="2"/>
              <a:buNone/>
            </a:pPr>
            <a:endParaRPr lang="en-US" sz="2100" dirty="0" smtClean="0"/>
          </a:p>
          <a:p>
            <a:pPr eaLnBrk="1" hangingPunct="1">
              <a:lnSpc>
                <a:spcPct val="80000"/>
              </a:lnSpc>
              <a:buFont typeface="Wingdings" pitchFamily="2" charset="2"/>
              <a:buChar char="Ø"/>
            </a:pPr>
            <a:r>
              <a:rPr lang="en-US" sz="2800" dirty="0" smtClean="0"/>
              <a:t>Although much has been done to promote STEM education, we have yet to capture the attention of our students in mathematics and science. </a:t>
            </a:r>
          </a:p>
          <a:p>
            <a:pPr marL="0" indent="0" eaLnBrk="1" hangingPunct="1">
              <a:lnSpc>
                <a:spcPct val="80000"/>
              </a:lnSpc>
              <a:buNone/>
            </a:pPr>
            <a:r>
              <a:rPr lang="en-US" sz="2400" i="1" dirty="0" smtClean="0"/>
              <a:t>	</a:t>
            </a:r>
            <a:r>
              <a:rPr lang="en-US" sz="1800" i="1" dirty="0" smtClean="0"/>
              <a:t>  		             (Before it's too late:  a report to the nation, 2000)</a:t>
            </a:r>
            <a:endParaRPr lang="en-US" sz="1800" dirty="0" smtClean="0"/>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America must continue to innovate. We don’t have a single brain to waste. Math and science are the engines of innovation. With these engines we can lead the world. We must demystify math and science so that all students feel the joy that follows understanding.</a:t>
            </a:r>
          </a:p>
          <a:p>
            <a:pPr eaLnBrk="1" hangingPunct="1">
              <a:lnSpc>
                <a:spcPct val="80000"/>
              </a:lnSpc>
              <a:buNone/>
            </a:pPr>
            <a:r>
              <a:rPr lang="en-US" sz="2800" dirty="0" smtClean="0"/>
              <a:t>			</a:t>
            </a:r>
            <a:r>
              <a:rPr lang="en-US" sz="1800" i="1" dirty="0" smtClean="0"/>
              <a:t>(Michael Brown, University of Texas Southwestern Medical School)</a:t>
            </a:r>
          </a:p>
          <a:p>
            <a:pPr eaLnBrk="1" hangingPunct="1">
              <a:lnSpc>
                <a:spcPct val="80000"/>
              </a:lnSpc>
              <a:buNone/>
            </a:pPr>
            <a:endParaRPr lang="en-US" sz="2800" dirty="0"/>
          </a:p>
        </p:txBody>
      </p:sp>
    </p:spTree>
    <p:extLst>
      <p:ext uri="{BB962C8B-B14F-4D97-AF65-F5344CB8AC3E}">
        <p14:creationId xmlns:p14="http://schemas.microsoft.com/office/powerpoint/2010/main" val="313107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p:txBody>
          <a:bodyPr>
            <a:normAutofit fontScale="90000"/>
          </a:bodyPr>
          <a:lstStyle/>
          <a:p>
            <a:pPr algn="ctr" eaLnBrk="1" hangingPunct="1"/>
            <a:r>
              <a:rPr lang="en-US" sz="3800" b="1" i="1" dirty="0" smtClean="0"/>
              <a:t>Reminding the Stakeholders – What is </a:t>
            </a:r>
            <a:br>
              <a:rPr lang="en-US" sz="3800" b="1" i="1" dirty="0" smtClean="0"/>
            </a:br>
            <a:r>
              <a:rPr lang="en-US" sz="3800" b="1" i="1" dirty="0" smtClean="0"/>
              <a:t>STEM Education?</a:t>
            </a:r>
          </a:p>
        </p:txBody>
      </p:sp>
      <p:sp>
        <p:nvSpPr>
          <p:cNvPr id="6147" name="Rectangle 3"/>
          <p:cNvSpPr>
            <a:spLocks noGrp="1" noChangeArrowheads="1"/>
          </p:cNvSpPr>
          <p:nvPr>
            <p:ph sz="quarter" idx="4"/>
          </p:nvPr>
        </p:nvSpPr>
        <p:spPr>
          <a:xfrm>
            <a:off x="304800" y="1524000"/>
            <a:ext cx="3733800" cy="3352800"/>
          </a:xfrm>
        </p:spPr>
        <p:txBody>
          <a:bodyPr/>
          <a:lstStyle/>
          <a:p>
            <a:pPr eaLnBrk="1" hangingPunct="1"/>
            <a:r>
              <a:rPr lang="en-US" sz="1800" dirty="0" smtClean="0"/>
              <a:t>Teaching and learning strategies that challenge students to innovate and invent</a:t>
            </a:r>
          </a:p>
          <a:p>
            <a:pPr eaLnBrk="1" hangingPunct="1"/>
            <a:r>
              <a:rPr lang="en-US" sz="1800" dirty="0" smtClean="0"/>
              <a:t>Modeling real world contexts for learning and work</a:t>
            </a:r>
          </a:p>
          <a:p>
            <a:pPr eaLnBrk="1" hangingPunct="1"/>
            <a:r>
              <a:rPr lang="en-US" sz="1800" dirty="0" smtClean="0"/>
              <a:t>Integrating math, science, and technology with other subject areas</a:t>
            </a:r>
          </a:p>
          <a:p>
            <a:pPr eaLnBrk="1" hangingPunct="1"/>
            <a:r>
              <a:rPr lang="en-US" sz="1800" dirty="0" smtClean="0"/>
              <a:t>Creating a design process that drives student engagement</a:t>
            </a:r>
          </a:p>
          <a:p>
            <a:pPr eaLnBrk="1" hangingPunct="1"/>
            <a:endParaRPr lang="en-US" sz="1800" dirty="0" smtClean="0"/>
          </a:p>
          <a:p>
            <a:pPr eaLnBrk="1" hangingPunct="1">
              <a:buFont typeface="Wingdings" pitchFamily="2" charset="2"/>
              <a:buNone/>
            </a:pPr>
            <a:endParaRPr lang="en-US" sz="2100" dirty="0" smtClean="0"/>
          </a:p>
        </p:txBody>
      </p:sp>
      <p:pic>
        <p:nvPicPr>
          <p:cNvPr id="6148" name="Picture 4" descr="j0234687"/>
          <p:cNvPicPr>
            <a:picLocks noGrp="1" noChangeAspect="1" noChangeArrowheads="1" noCrop="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271963" y="1670050"/>
            <a:ext cx="3925887" cy="3278188"/>
          </a:xfrm>
        </p:spPr>
      </p:pic>
      <p:sp>
        <p:nvSpPr>
          <p:cNvPr id="6149" name="Text Box 5"/>
          <p:cNvSpPr txBox="1">
            <a:spLocks noChangeArrowheads="1"/>
          </p:cNvSpPr>
          <p:nvPr/>
        </p:nvSpPr>
        <p:spPr bwMode="auto">
          <a:xfrm>
            <a:off x="304800" y="5029200"/>
            <a:ext cx="8077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400" b="1" dirty="0"/>
              <a:t>How do we help students make sense of the world and solve new and novel problems?</a:t>
            </a:r>
          </a:p>
          <a:p>
            <a:pPr eaLnBrk="1" hangingPunct="1">
              <a:spcBef>
                <a:spcPct val="50000"/>
              </a:spcBef>
            </a:pPr>
            <a:endParaRPr lang="en-US" dirty="0"/>
          </a:p>
        </p:txBody>
      </p:sp>
    </p:spTree>
    <p:extLst>
      <p:ext uri="{BB962C8B-B14F-4D97-AF65-F5344CB8AC3E}">
        <p14:creationId xmlns:p14="http://schemas.microsoft.com/office/powerpoint/2010/main" val="19299807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b="1" i="1" dirty="0" smtClean="0"/>
              <a:t>Two National Challenges to Address</a:t>
            </a:r>
            <a:r>
              <a:rPr lang="en-US" b="1" dirty="0" smtClean="0"/>
              <a:t>:</a:t>
            </a:r>
          </a:p>
        </p:txBody>
      </p:sp>
      <p:sp>
        <p:nvSpPr>
          <p:cNvPr id="8195" name="Rectangle 3"/>
          <p:cNvSpPr>
            <a:spLocks noGrp="1" noChangeArrowheads="1"/>
          </p:cNvSpPr>
          <p:nvPr>
            <p:ph type="body" idx="1"/>
          </p:nvPr>
        </p:nvSpPr>
        <p:spPr>
          <a:xfrm>
            <a:off x="457200" y="1600200"/>
            <a:ext cx="8229600" cy="4267200"/>
          </a:xfrm>
        </p:spPr>
        <p:txBody>
          <a:bodyPr/>
          <a:lstStyle/>
          <a:p>
            <a:pPr eaLnBrk="1" hangingPunct="1"/>
            <a:r>
              <a:rPr lang="en-US" dirty="0" smtClean="0"/>
              <a:t>STEM education is not coordinated horizontally among states or aligned vertically through grade levels.</a:t>
            </a:r>
          </a:p>
          <a:p>
            <a:pPr eaLnBrk="1" hangingPunct="1">
              <a:buFont typeface="Wingdings" pitchFamily="2" charset="2"/>
              <a:buNone/>
            </a:pPr>
            <a:endParaRPr lang="en-US" sz="1600" dirty="0" smtClean="0"/>
          </a:p>
          <a:p>
            <a:pPr eaLnBrk="1" hangingPunct="1"/>
            <a:r>
              <a:rPr lang="en-US" dirty="0" smtClean="0"/>
              <a:t>The Nation faces a chronic shortage of qualified teachers who are adequately prepared and supported to teach STEM disciplines effectively.</a:t>
            </a:r>
          </a:p>
        </p:txBody>
      </p:sp>
    </p:spTree>
    <p:extLst>
      <p:ext uri="{BB962C8B-B14F-4D97-AF65-F5344CB8AC3E}">
        <p14:creationId xmlns:p14="http://schemas.microsoft.com/office/powerpoint/2010/main" val="396549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219200"/>
          </a:xfrm>
        </p:spPr>
        <p:txBody>
          <a:bodyPr>
            <a:noAutofit/>
          </a:bodyPr>
          <a:lstStyle/>
          <a:p>
            <a:pPr eaLnBrk="1" hangingPunct="1"/>
            <a:r>
              <a:rPr lang="en-US" sz="3200" b="1" i="1" dirty="0" smtClean="0"/>
              <a:t>U.S. students are not obtaining the STEM knowledge they need to succeed.</a:t>
            </a:r>
            <a:r>
              <a:rPr lang="en-US" sz="3200" i="1" dirty="0" smtClean="0"/>
              <a:t> </a:t>
            </a:r>
          </a:p>
        </p:txBody>
      </p:sp>
      <p:sp>
        <p:nvSpPr>
          <p:cNvPr id="7171" name="Rectangle 3"/>
          <p:cNvSpPr>
            <a:spLocks noGrp="1" noChangeArrowheads="1"/>
          </p:cNvSpPr>
          <p:nvPr>
            <p:ph type="body" idx="1"/>
          </p:nvPr>
        </p:nvSpPr>
        <p:spPr>
          <a:xfrm>
            <a:off x="457200" y="1676400"/>
            <a:ext cx="8229600" cy="4953000"/>
          </a:xfrm>
        </p:spPr>
        <p:txBody>
          <a:bodyPr/>
          <a:lstStyle/>
          <a:p>
            <a:pPr eaLnBrk="1" hangingPunct="1"/>
            <a:r>
              <a:rPr lang="en-US" sz="2600" i="1" dirty="0" smtClean="0"/>
              <a:t>“</a:t>
            </a:r>
            <a:r>
              <a:rPr lang="en-US" sz="2600" dirty="0" smtClean="0"/>
              <a:t>The danger exists that Americans may not know enough about science, technology, or mathematics to contribute significantly to, or fully benefit from, the knowledge-based economy that is already taking shape around us.”</a:t>
            </a:r>
          </a:p>
          <a:p>
            <a:pPr eaLnBrk="1" hangingPunct="1">
              <a:buNone/>
            </a:pPr>
            <a:endParaRPr lang="en-US" sz="2600" dirty="0" smtClean="0"/>
          </a:p>
          <a:p>
            <a:pPr eaLnBrk="1" hangingPunct="1"/>
            <a:r>
              <a:rPr lang="en-US" sz="2600" dirty="0" smtClean="0"/>
              <a:t>About 30% of first year college students must take remedial science and math classes because they are not prepared to take college-level courses.</a:t>
            </a:r>
            <a:endParaRPr lang="en-US" sz="2600" i="1" dirty="0" smtClean="0"/>
          </a:p>
          <a:p>
            <a:pPr eaLnBrk="1" hangingPunct="1">
              <a:buFont typeface="Wingdings" pitchFamily="2" charset="2"/>
              <a:buNone/>
            </a:pPr>
            <a:r>
              <a:rPr lang="en-US" sz="2600" dirty="0" smtClean="0"/>
              <a:t>					 	</a:t>
            </a:r>
            <a:r>
              <a:rPr lang="en-US" sz="2000" i="1" dirty="0" smtClean="0"/>
              <a:t>Rising Above the Gathering Storm</a:t>
            </a:r>
            <a:r>
              <a:rPr lang="en-US" sz="2000" dirty="0" smtClean="0"/>
              <a:t> </a:t>
            </a:r>
          </a:p>
          <a:p>
            <a:pPr eaLnBrk="1" hangingPunct="1">
              <a:buFont typeface="Wingdings" pitchFamily="2" charset="2"/>
              <a:buNone/>
            </a:pPr>
            <a:r>
              <a:rPr lang="en-US" sz="2000" dirty="0"/>
              <a:t>	</a:t>
            </a:r>
            <a:r>
              <a:rPr lang="en-US" sz="2000" dirty="0" smtClean="0"/>
              <a:t>					         National Academies, 2007	</a:t>
            </a:r>
          </a:p>
        </p:txBody>
      </p:sp>
    </p:spTree>
    <p:extLst>
      <p:ext uri="{BB962C8B-B14F-4D97-AF65-F5344CB8AC3E}">
        <p14:creationId xmlns:p14="http://schemas.microsoft.com/office/powerpoint/2010/main" val="212769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i="1" dirty="0" smtClean="0"/>
              <a:t>What we know, globally</a:t>
            </a:r>
            <a:r>
              <a:rPr lang="en-US" b="1" dirty="0" smtClean="0"/>
              <a:t>:</a:t>
            </a:r>
          </a:p>
        </p:txBody>
      </p:sp>
      <p:sp>
        <p:nvSpPr>
          <p:cNvPr id="9219" name="Rectangle 3"/>
          <p:cNvSpPr>
            <a:spLocks noGrp="1" noChangeArrowheads="1"/>
          </p:cNvSpPr>
          <p:nvPr>
            <p:ph type="body" idx="1"/>
          </p:nvPr>
        </p:nvSpPr>
        <p:spPr>
          <a:xfrm>
            <a:off x="304800" y="1371600"/>
            <a:ext cx="8458200" cy="4480560"/>
          </a:xfrm>
        </p:spPr>
        <p:txBody>
          <a:bodyPr>
            <a:normAutofit/>
          </a:bodyPr>
          <a:lstStyle/>
          <a:p>
            <a:pPr marL="0" indent="0" eaLnBrk="1" hangingPunct="1">
              <a:lnSpc>
                <a:spcPct val="80000"/>
              </a:lnSpc>
              <a:buNone/>
            </a:pPr>
            <a:r>
              <a:rPr lang="en-US" sz="2400" dirty="0" smtClean="0"/>
              <a:t>The global competition in higher education is increasing.  Although the U.S. has historically been a world leader in providing broad access to higher education, many other countries are expanding their own higher education systems, providing comparable educational access to their own population.</a:t>
            </a:r>
          </a:p>
          <a:p>
            <a:pPr eaLnBrk="1" hangingPunct="1">
              <a:lnSpc>
                <a:spcPct val="80000"/>
              </a:lnSpc>
              <a:buFont typeface="Wingdings" pitchFamily="2" charset="2"/>
              <a:buNone/>
            </a:pPr>
            <a:endParaRPr lang="en-US" sz="2400" b="1" dirty="0" smtClean="0"/>
          </a:p>
          <a:p>
            <a:pPr eaLnBrk="1" hangingPunct="1">
              <a:lnSpc>
                <a:spcPct val="80000"/>
              </a:lnSpc>
              <a:buFont typeface="Wingdings" pitchFamily="2" charset="2"/>
              <a:buNone/>
            </a:pPr>
            <a:r>
              <a:rPr lang="en-US" sz="2400" dirty="0" smtClean="0"/>
              <a:t>For instance, the number of new engineers produced in 2005</a:t>
            </a:r>
          </a:p>
          <a:p>
            <a:pPr eaLnBrk="1" hangingPunct="1">
              <a:lnSpc>
                <a:spcPct val="80000"/>
              </a:lnSpc>
              <a:buFont typeface="Wingdings" pitchFamily="2" charset="2"/>
              <a:buNone/>
            </a:pPr>
            <a:r>
              <a:rPr lang="en-US" sz="2400" dirty="0" smtClean="0"/>
              <a:t>were:</a:t>
            </a:r>
          </a:p>
          <a:p>
            <a:pPr lvl="2">
              <a:lnSpc>
                <a:spcPct val="80000"/>
              </a:lnSpc>
            </a:pPr>
            <a:r>
              <a:rPr lang="en-US" dirty="0" smtClean="0"/>
              <a:t>U.S.    –    70,000 </a:t>
            </a:r>
          </a:p>
          <a:p>
            <a:pPr lvl="2">
              <a:lnSpc>
                <a:spcPct val="80000"/>
              </a:lnSpc>
            </a:pPr>
            <a:r>
              <a:rPr lang="en-US" dirty="0" smtClean="0"/>
              <a:t>India  –  350,000 </a:t>
            </a:r>
          </a:p>
          <a:p>
            <a:pPr lvl="2">
              <a:lnSpc>
                <a:spcPct val="80000"/>
              </a:lnSpc>
            </a:pPr>
            <a:r>
              <a:rPr lang="en-US" dirty="0" smtClean="0"/>
              <a:t>China –  600,000 (400,000 with B.S.)</a:t>
            </a:r>
          </a:p>
          <a:p>
            <a:pPr lvl="1" algn="r" eaLnBrk="1" hangingPunct="1">
              <a:lnSpc>
                <a:spcPct val="80000"/>
              </a:lnSpc>
              <a:buFont typeface="Wingdings" pitchFamily="2" charset="2"/>
              <a:buNone/>
            </a:pPr>
            <a:endParaRPr lang="en-US" sz="1600" i="1" dirty="0" smtClean="0"/>
          </a:p>
          <a:p>
            <a:pPr lvl="1" algn="r" eaLnBrk="1" hangingPunct="1">
              <a:lnSpc>
                <a:spcPct val="80000"/>
              </a:lnSpc>
              <a:buFont typeface="Wingdings" pitchFamily="2" charset="2"/>
              <a:buNone/>
            </a:pPr>
            <a:r>
              <a:rPr lang="en-US" sz="1400" i="1" dirty="0" smtClean="0"/>
              <a:t>(Subcommittee on Research of the Committee on Science U.S. House of Representatives, March 2006)</a:t>
            </a:r>
            <a:endParaRPr lang="en-US" sz="1400" dirty="0" smtClean="0"/>
          </a:p>
        </p:txBody>
      </p:sp>
    </p:spTree>
    <p:extLst>
      <p:ext uri="{BB962C8B-B14F-4D97-AF65-F5344CB8AC3E}">
        <p14:creationId xmlns:p14="http://schemas.microsoft.com/office/powerpoint/2010/main" val="65555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1093787"/>
          </a:xfrm>
        </p:spPr>
        <p:txBody>
          <a:bodyPr/>
          <a:lstStyle/>
          <a:p>
            <a:pPr eaLnBrk="1" hangingPunct="1"/>
            <a:r>
              <a:rPr lang="en-US" b="1" i="1" dirty="0" smtClean="0"/>
              <a:t>What we need, nationally</a:t>
            </a:r>
            <a:r>
              <a:rPr lang="en-US" b="1" dirty="0" smtClean="0"/>
              <a:t>:</a:t>
            </a:r>
          </a:p>
        </p:txBody>
      </p:sp>
      <p:sp>
        <p:nvSpPr>
          <p:cNvPr id="10243" name="Rectangle 3"/>
          <p:cNvSpPr>
            <a:spLocks noGrp="1" noChangeArrowheads="1"/>
          </p:cNvSpPr>
          <p:nvPr>
            <p:ph type="body" idx="1"/>
          </p:nvPr>
        </p:nvSpPr>
        <p:spPr>
          <a:xfrm>
            <a:off x="457200" y="1295400"/>
            <a:ext cx="8229600" cy="4495800"/>
          </a:xfrm>
        </p:spPr>
        <p:txBody>
          <a:bodyPr>
            <a:normAutofit/>
          </a:bodyPr>
          <a:lstStyle/>
          <a:p>
            <a:pPr eaLnBrk="1" hangingPunct="1"/>
            <a:r>
              <a:rPr lang="en-US" sz="2400" dirty="0" smtClean="0"/>
              <a:t>An estimated 12.9 million workers reported needing at least a bachelor’s degree level of Science and Engineering knowledge with 9.2 million reporting a need for knowledge of the natural sciences.</a:t>
            </a:r>
          </a:p>
          <a:p>
            <a:pPr>
              <a:buNone/>
            </a:pPr>
            <a:r>
              <a:rPr lang="en-US" sz="1600" i="1" dirty="0" smtClean="0"/>
              <a:t>			                  (NSB Science and Engineering Indicators 2006 – S&amp;E Labor Force)</a:t>
            </a:r>
          </a:p>
          <a:p>
            <a:pPr>
              <a:buNone/>
            </a:pPr>
            <a:endParaRPr lang="en-US" sz="1600" i="1" dirty="0" smtClean="0"/>
          </a:p>
          <a:p>
            <a:r>
              <a:rPr lang="en-US" sz="2400" dirty="0" smtClean="0"/>
              <a:t>“Today, only 23% of college freshmen declare a STEM major … but just 40% of those that elect STEM majors in the freshman year receive a STEM degree within 6 years (about 6% of the total 3.6 million student population). We cannot make progress if these students are leaving the STEM fields.”	</a:t>
            </a:r>
            <a:r>
              <a:rPr lang="en-US" sz="2600" dirty="0" smtClean="0"/>
              <a:t>						           </a:t>
            </a:r>
            <a:r>
              <a:rPr lang="en-US" sz="1600" dirty="0" smtClean="0"/>
              <a:t>(Arne Duncan, 2009)</a:t>
            </a:r>
            <a:endParaRPr lang="en-US" sz="1400" dirty="0" smtClean="0"/>
          </a:p>
          <a:p>
            <a:pPr eaLnBrk="1" hangingPunct="1">
              <a:buFont typeface="Wingdings" pitchFamily="2" charset="2"/>
              <a:buNone/>
            </a:pPr>
            <a:endParaRPr lang="en-US" sz="1200" i="1" dirty="0" smtClean="0"/>
          </a:p>
        </p:txBody>
      </p:sp>
    </p:spTree>
    <p:extLst>
      <p:ext uri="{BB962C8B-B14F-4D97-AF65-F5344CB8AC3E}">
        <p14:creationId xmlns:p14="http://schemas.microsoft.com/office/powerpoint/2010/main" val="1930865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04800" y="1143000"/>
            <a:ext cx="8534400" cy="4572000"/>
          </a:xfrm>
        </p:spPr>
        <p:txBody>
          <a:bodyPr>
            <a:normAutofit fontScale="92500" lnSpcReduction="10000"/>
          </a:bodyPr>
          <a:lstStyle/>
          <a:p>
            <a:pPr eaLnBrk="1" hangingPunct="1">
              <a:lnSpc>
                <a:spcPct val="80000"/>
              </a:lnSpc>
              <a:buFont typeface="Wingdings" pitchFamily="2" charset="2"/>
              <a:buNone/>
            </a:pPr>
            <a:endParaRPr lang="en-US" sz="1500" b="1" u="sng" dirty="0" smtClean="0"/>
          </a:p>
          <a:p>
            <a:pPr eaLnBrk="1" hangingPunct="1">
              <a:lnSpc>
                <a:spcPct val="80000"/>
              </a:lnSpc>
            </a:pPr>
            <a:r>
              <a:rPr lang="en-US" sz="2400" dirty="0" smtClean="0"/>
              <a:t>Texas has lower percentages of students taking Advanced Placement exams in Calculus, Biology, Chemistry, and Physics than the nation and lower percentages of students scoring a 3 or higher.</a:t>
            </a:r>
          </a:p>
          <a:p>
            <a:pPr eaLnBrk="1" hangingPunct="1">
              <a:lnSpc>
                <a:spcPct val="80000"/>
              </a:lnSpc>
            </a:pPr>
            <a:endParaRPr lang="en-US" sz="2400" dirty="0" smtClean="0"/>
          </a:p>
          <a:p>
            <a:pPr eaLnBrk="1" hangingPunct="1">
              <a:lnSpc>
                <a:spcPct val="80000"/>
              </a:lnSpc>
            </a:pPr>
            <a:r>
              <a:rPr lang="en-US" sz="2400" dirty="0" smtClean="0"/>
              <a:t>The number of Hispanic and African American students in Texas who score a 3 or higher on the Chemistry and Physics AP exams is fewer than 500.</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Two of the most common reasons campuses were Academically Unacceptable under the state accountability system were failure to meet the TAKS math standards and failure to meet the TAKS science standards.</a:t>
            </a:r>
          </a:p>
          <a:p>
            <a:pPr eaLnBrk="1" hangingPunct="1">
              <a:lnSpc>
                <a:spcPct val="80000"/>
              </a:lnSpc>
            </a:pPr>
            <a:endParaRPr lang="en-US" sz="2400" dirty="0" smtClean="0"/>
          </a:p>
          <a:p>
            <a:pPr eaLnBrk="1" hangingPunct="1">
              <a:lnSpc>
                <a:spcPct val="80000"/>
              </a:lnSpc>
            </a:pPr>
            <a:r>
              <a:rPr lang="en-US" sz="2400" dirty="0" smtClean="0"/>
              <a:t>Math performance was one of the top reasons that campuses failed to meet federal AYP standards.</a:t>
            </a:r>
          </a:p>
        </p:txBody>
      </p:sp>
      <p:sp>
        <p:nvSpPr>
          <p:cNvPr id="11267" name="Rectangle 4"/>
          <p:cNvSpPr>
            <a:spLocks noGrp="1" noChangeArrowheads="1"/>
          </p:cNvSpPr>
          <p:nvPr>
            <p:ph type="title"/>
          </p:nvPr>
        </p:nvSpPr>
        <p:spPr>
          <a:xfrm>
            <a:off x="457200" y="277813"/>
            <a:ext cx="8229600" cy="788987"/>
          </a:xfrm>
        </p:spPr>
        <p:txBody>
          <a:bodyPr/>
          <a:lstStyle/>
          <a:p>
            <a:pPr eaLnBrk="1" hangingPunct="1"/>
            <a:r>
              <a:rPr lang="en-US" b="1" i="1" dirty="0" smtClean="0"/>
              <a:t>What we have, in Texas:</a:t>
            </a:r>
          </a:p>
        </p:txBody>
      </p:sp>
    </p:spTree>
    <p:extLst>
      <p:ext uri="{BB962C8B-B14F-4D97-AF65-F5344CB8AC3E}">
        <p14:creationId xmlns:p14="http://schemas.microsoft.com/office/powerpoint/2010/main" val="271528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ching Mathematics">
  <a:themeElements>
    <a:clrScheme name="Custom 2">
      <a:dk1>
        <a:sysClr val="windowText" lastClr="000000"/>
      </a:dk1>
      <a:lt1>
        <a:sysClr val="window" lastClr="FFFFFF"/>
      </a:lt1>
      <a:dk2>
        <a:srgbClr val="1F497D"/>
      </a:dk2>
      <a:lt2>
        <a:srgbClr val="EEECE1"/>
      </a:lt2>
      <a:accent1>
        <a:srgbClr val="7030A0"/>
      </a:accent1>
      <a:accent2>
        <a:srgbClr val="C0504D"/>
      </a:accent2>
      <a:accent3>
        <a:srgbClr val="9BBB59"/>
      </a:accent3>
      <a:accent4>
        <a:srgbClr val="7030A0"/>
      </a:accent4>
      <a:accent5>
        <a:srgbClr val="4BACC6"/>
      </a:accent5>
      <a:accent6>
        <a:srgbClr val="F79646"/>
      </a:accent6>
      <a:hlink>
        <a:srgbClr val="5F0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3498</TotalTime>
  <Words>1100</Words>
  <Application>Microsoft Office PowerPoint</Application>
  <PresentationFormat>On-screen Show (4:3)</PresentationFormat>
  <Paragraphs>133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Teaching Mathematics</vt:lpstr>
      <vt:lpstr>PowerPoint Presentation</vt:lpstr>
      <vt:lpstr>Science, Technology, Engineering, and Mathematics</vt:lpstr>
      <vt:lpstr>What we need …</vt:lpstr>
      <vt:lpstr>Reminding the Stakeholders – What is  STEM Education?</vt:lpstr>
      <vt:lpstr>Two National Challenges to Address:</vt:lpstr>
      <vt:lpstr>U.S. students are not obtaining the STEM knowledge they need to succeed. </vt:lpstr>
      <vt:lpstr>What we know, globally:</vt:lpstr>
      <vt:lpstr>What we need, nationally:</vt:lpstr>
      <vt:lpstr>What we have, in Texas:</vt:lpstr>
      <vt:lpstr> Why the STEM Initiative? </vt:lpstr>
      <vt:lpstr>Where does this put us?  We have a precedent to embrace change … Sputnik!</vt:lpstr>
      <vt:lpstr>Recommendations from the  National Science Board:</vt:lpstr>
      <vt:lpstr>PowerPoint Presentation</vt:lpstr>
      <vt:lpstr>Announcing … The STEM Research and Learning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Believe…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Mathematics</dc:title>
  <dc:creator>beverlyll</dc:creator>
  <cp:lastModifiedBy>abc</cp:lastModifiedBy>
  <cp:revision>287</cp:revision>
  <dcterms:created xsi:type="dcterms:W3CDTF">2010-02-16T18:23:47Z</dcterms:created>
  <dcterms:modified xsi:type="dcterms:W3CDTF">2013-01-22T00:05:53Z</dcterms:modified>
</cp:coreProperties>
</file>